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12" name="Nivel de texto 1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Título de la presentación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xfrm>
            <a:off x="23538179" y="1244548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ubtítulo de la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100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1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ubtítulo de agend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109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Temas relacionados con la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Título de agend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ivel de texto 1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o importan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ivel de texto 1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Información fáctica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Información fáctica</a:t>
            </a:r>
          </a:p>
        </p:txBody>
      </p:sp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ribució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Atribución</a:t>
            </a:r>
          </a:p>
        </p:txBody>
      </p:sp>
      <p:sp>
        <p:nvSpPr>
          <p:cNvPr id="136" name="Nivel de texto 1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“Cita destacable”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asillo de un edificio de piedra al aire libre bajo un cielo rosa y morado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Primer plano en blanco y negro de un tejado curvo"/>
          <p:cNvSpPr/>
          <p:nvPr>
            <p:ph type="pic" sz="half" idx="22"/>
          </p:nvPr>
        </p:nvSpPr>
        <p:spPr>
          <a:xfrm>
            <a:off x="6577500" y="3632200"/>
            <a:ext cx="11228999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sta desde un ángulo bajo de una escalera de caracol metálica"/>
          <p:cNvSpPr/>
          <p:nvPr>
            <p:ph type="pic" sz="quarter" idx="23"/>
          </p:nvPr>
        </p:nvSpPr>
        <p:spPr>
          <a:xfrm>
            <a:off x="146431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asillo blanco futurista con sombras"/>
          <p:cNvSpPr/>
          <p:nvPr>
            <p:ph type="pic" idx="21"/>
          </p:nvPr>
        </p:nvSpPr>
        <p:spPr>
          <a:xfrm>
            <a:off x="-38100" y="-520700"/>
            <a:ext cx="24447500" cy="147633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os blancos curvos que se reflejan sobre un suelo gris"/>
          <p:cNvSpPr/>
          <p:nvPr>
            <p:ph type="pic" idx="21"/>
          </p:nvPr>
        </p:nvSpPr>
        <p:spPr>
          <a:xfrm>
            <a:off x="-76200" y="-558800"/>
            <a:ext cx="24574500" cy="148395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y fecha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23" name="Nivel de texto 1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Título de la presentación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Vista desde un ángulo bajo de un edificio alto con ventanas de espejo"/>
          <p:cNvSpPr/>
          <p:nvPr>
            <p:ph type="pic" idx="21"/>
          </p:nvPr>
        </p:nvSpPr>
        <p:spPr>
          <a:xfrm>
            <a:off x="8140700" y="-1"/>
            <a:ext cx="205740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la diapositiva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Título de la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Subtítulo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ubtítulo de la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43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Vista parcial de un techo forrado de madera"/>
          <p:cNvSpPr/>
          <p:nvPr>
            <p:ph type="pic" idx="21"/>
          </p:nvPr>
        </p:nvSpPr>
        <p:spPr>
          <a:xfrm>
            <a:off x="9588500" y="-482600"/>
            <a:ext cx="21513800" cy="1430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ubtítulo de la diapositiva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62" name="Título de la diapositiva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6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ubtítulo de la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72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7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ítulo de la diapositiva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82" name="Título de la diapositiva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83" name="Nivel de texto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e sección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Título de sección</a:t>
            </a:r>
          </a:p>
        </p:txBody>
      </p:sp>
      <p:sp>
        <p:nvSpPr>
          <p:cNvPr id="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la diapositiva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Título de la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23538179" y="12443459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jpeg"/><Relationship Id="rId4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dolfo Garcí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Adolfo García</a:t>
            </a:r>
          </a:p>
        </p:txBody>
      </p:sp>
      <p:sp>
        <p:nvSpPr>
          <p:cNvPr id="172" name="Cómo trabajamos en IdPnub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Cómo trabajamos en IdPnube</a:t>
            </a:r>
          </a:p>
        </p:txBody>
      </p:sp>
      <p:sp>
        <p:nvSpPr>
          <p:cNvPr id="173" name="Docker y kubernetes.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y kubernetes.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DOCKER - Práctic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Práctica</a:t>
            </a:r>
          </a:p>
        </p:txBody>
      </p:sp>
      <p:pic>
        <p:nvPicPr>
          <p:cNvPr id="271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Práctica 1 - demostrando la sencillez de docker"/>
          <p:cNvSpPr txBox="1"/>
          <p:nvPr/>
        </p:nvSpPr>
        <p:spPr>
          <a:xfrm>
            <a:off x="4380663" y="6131625"/>
            <a:ext cx="15042643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Práctica 1 - demostrando la sencillez de docker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DOCKER - Objetiv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Objetivo</a:t>
            </a:r>
          </a:p>
        </p:txBody>
      </p:sp>
      <p:pic>
        <p:nvPicPr>
          <p:cNvPr id="275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Los contenedores funcionan como &quot;cajas negras&quot;, deben configurarse de acuerdo a los requisitos específicos de cada aplicación.…"/>
          <p:cNvSpPr txBox="1"/>
          <p:nvPr/>
        </p:nvSpPr>
        <p:spPr>
          <a:xfrm>
            <a:off x="1058592" y="3057207"/>
            <a:ext cx="21277704" cy="7601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000"/>
              </a:spcBef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Los contenedores funcionan como "cajas negras", deben configurarse de acuerdo a los requisitos específicos de cada aplicación. </a:t>
            </a:r>
          </a:p>
          <a:p>
            <a:pPr defTabSz="457200">
              <a:spcBef>
                <a:spcPts val="1000"/>
              </a:spcBef>
              <a:defRPr sz="3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spcBef>
                <a:spcPts val="1000"/>
              </a:spcBef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Esto permite que, sin importar dónde se ejecuten (ya sea en Kubernetes, Docker o en una plataforma en la nube), se conviertan en unidades autónomas y completamente integradas.</a:t>
            </a:r>
          </a:p>
          <a:p>
            <a:pPr defTabSz="457200">
              <a:spcBef>
                <a:spcPts val="1000"/>
              </a:spcBef>
              <a:defRPr sz="3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spcBef>
                <a:spcPts val="1000"/>
              </a:spcBef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Cada contenedor puede obtener la información que necesita del entorno donde se despliega y, a su vez, proporciona retroalimentación a la plataforma para asegurar un funcionamiento óptimo.</a:t>
            </a:r>
          </a:p>
          <a:p>
            <a:pPr defTabSz="457200">
              <a:spcBef>
                <a:spcPts val="1000"/>
              </a:spcBef>
              <a:defRPr sz="3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spcBef>
                <a:spcPts val="1000"/>
              </a:spcBef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Este enfoque aporta una gran </a:t>
            </a:r>
            <a:r>
              <a:rPr b="1"/>
              <a:t>consistencia en la operación de las aplicaciones</a:t>
            </a:r>
            <a:r>
              <a:t>, garantizando que se ejecuten de manera estable y uniforme en cualquier entorno de despliegue.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OCKER - Arquitectu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Arquitectura</a:t>
            </a:r>
          </a:p>
        </p:txBody>
      </p:sp>
      <p:pic>
        <p:nvPicPr>
          <p:cNvPr id="279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Cliente - servidor"/>
          <p:cNvSpPr txBox="1"/>
          <p:nvPr/>
        </p:nvSpPr>
        <p:spPr>
          <a:xfrm>
            <a:off x="1324358" y="3331742"/>
            <a:ext cx="42067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Cliente - servidor </a:t>
            </a:r>
          </a:p>
        </p:txBody>
      </p:sp>
      <p:grpSp>
        <p:nvGrpSpPr>
          <p:cNvPr id="287" name="Agrupar"/>
          <p:cNvGrpSpPr/>
          <p:nvPr/>
        </p:nvGrpSpPr>
        <p:grpSpPr>
          <a:xfrm>
            <a:off x="968245" y="4049272"/>
            <a:ext cx="9584252" cy="8334132"/>
            <a:chOff x="0" y="0"/>
            <a:chExt cx="9584251" cy="8334130"/>
          </a:xfrm>
        </p:grpSpPr>
        <p:pic>
          <p:nvPicPr>
            <p:cNvPr id="281" name="e0e85bf9-1ffd-44f5-8065-c650ed3f9d1a.png" descr="e0e85bf9-1ffd-44f5-8065-c650ed3f9d1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584252" cy="8334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dockercli.png.png" descr="dockercli.png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99062" y="1090212"/>
              <a:ext cx="1689101" cy="168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Cliente"/>
            <p:cNvSpPr/>
            <p:nvPr/>
          </p:nvSpPr>
          <p:spPr>
            <a:xfrm>
              <a:off x="2460754" y="3122593"/>
              <a:ext cx="2075777" cy="885194"/>
            </a:xfrm>
            <a:prstGeom prst="rect">
              <a:avLst/>
            </a:prstGeom>
            <a:solidFill>
              <a:srgbClr val="FF2600"/>
            </a:solidFill>
            <a:ln w="50800" cap="flat">
              <a:solidFill>
                <a:srgbClr val="FF26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Cliente</a:t>
              </a:r>
            </a:p>
          </p:txBody>
        </p:sp>
        <p:sp>
          <p:nvSpPr>
            <p:cNvPr id="284" name="Servidor"/>
            <p:cNvSpPr/>
            <p:nvPr/>
          </p:nvSpPr>
          <p:spPr>
            <a:xfrm>
              <a:off x="5023940" y="3122593"/>
              <a:ext cx="2075776" cy="885194"/>
            </a:xfrm>
            <a:prstGeom prst="rect">
              <a:avLst/>
            </a:prstGeom>
            <a:solidFill>
              <a:srgbClr val="FF2600"/>
            </a:solidFill>
            <a:ln w="50800" cap="flat">
              <a:solidFill>
                <a:srgbClr val="FF26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Servidor</a:t>
              </a:r>
            </a:p>
          </p:txBody>
        </p:sp>
        <p:pic>
          <p:nvPicPr>
            <p:cNvPr id="285" name="docker.png" descr="dock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084636" y="1297888"/>
              <a:ext cx="2264443" cy="1273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6" name="Línea"/>
            <p:cNvSpPr/>
            <p:nvPr/>
          </p:nvSpPr>
          <p:spPr>
            <a:xfrm>
              <a:off x="4442663" y="3358598"/>
              <a:ext cx="698925" cy="1"/>
            </a:xfrm>
            <a:prstGeom prst="line">
              <a:avLst/>
            </a:prstGeom>
            <a:noFill/>
            <a:ln w="25400" cap="flat">
              <a:solidFill>
                <a:schemeClr val="accent1">
                  <a:satOff val="-9155"/>
                  <a:lumOff val="-3267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95" name="Agrupar"/>
          <p:cNvGrpSpPr/>
          <p:nvPr/>
        </p:nvGrpSpPr>
        <p:grpSpPr>
          <a:xfrm>
            <a:off x="11731755" y="4441126"/>
            <a:ext cx="12308256" cy="7550425"/>
            <a:chOff x="0" y="0"/>
            <a:chExt cx="12308255" cy="7550424"/>
          </a:xfrm>
        </p:grpSpPr>
        <p:sp>
          <p:nvSpPr>
            <p:cNvPr id="288" name="Cliente"/>
            <p:cNvSpPr/>
            <p:nvPr/>
          </p:nvSpPr>
          <p:spPr>
            <a:xfrm>
              <a:off x="1541137" y="1701320"/>
              <a:ext cx="2075776" cy="885195"/>
            </a:xfrm>
            <a:prstGeom prst="rect">
              <a:avLst/>
            </a:prstGeom>
            <a:solidFill>
              <a:srgbClr val="FF2600"/>
            </a:solidFill>
            <a:ln w="50800" cap="flat">
              <a:solidFill>
                <a:srgbClr val="FF26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Cliente</a:t>
              </a:r>
            </a:p>
          </p:txBody>
        </p:sp>
        <p:pic>
          <p:nvPicPr>
            <p:cNvPr id="289" name="dockercli.png.png" descr="dockercli.png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62999" y="23294"/>
              <a:ext cx="1689101" cy="168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docker.png" descr="dock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157340" y="0"/>
              <a:ext cx="2264443" cy="1273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1" name="Servidor"/>
            <p:cNvSpPr/>
            <p:nvPr/>
          </p:nvSpPr>
          <p:spPr>
            <a:xfrm>
              <a:off x="8251673" y="1477626"/>
              <a:ext cx="2075777" cy="885194"/>
            </a:xfrm>
            <a:prstGeom prst="rect">
              <a:avLst/>
            </a:prstGeom>
            <a:solidFill>
              <a:srgbClr val="FF2600"/>
            </a:solidFill>
            <a:ln w="50800" cap="flat">
              <a:solidFill>
                <a:srgbClr val="FF26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Servidor</a:t>
              </a:r>
            </a:p>
          </p:txBody>
        </p:sp>
        <p:pic>
          <p:nvPicPr>
            <p:cNvPr id="292" name="e0e85bf9-1ffd-44f5-8065-c650ed3f9d1a.png" descr="e0e85bf9-1ffd-44f5-8065-c650ed3f9d1a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347257"/>
              <a:ext cx="5158051" cy="4485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ece38d7d-2757-4bf7-93e0-ba006b1a0c08.png" descr="ece38d7d-2757-4bf7-93e0-ba006b1a0c08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270867" y="1513035"/>
              <a:ext cx="6037389" cy="6037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Línea"/>
            <p:cNvSpPr/>
            <p:nvPr/>
          </p:nvSpPr>
          <p:spPr>
            <a:xfrm>
              <a:off x="3651604" y="2241936"/>
              <a:ext cx="4653253" cy="1"/>
            </a:xfrm>
            <a:prstGeom prst="line">
              <a:avLst/>
            </a:prstGeom>
            <a:noFill/>
            <a:ln w="25400" cap="flat">
              <a:solidFill>
                <a:schemeClr val="accent1">
                  <a:satOff val="-9155"/>
                  <a:lumOff val="-3267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1"/>
      <p:bldP build="whole" bldLvl="1" animBg="1" rev="0" advAuto="0" spid="295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DOCKER - Arquitectu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Arquitectura</a:t>
            </a:r>
          </a:p>
        </p:txBody>
      </p:sp>
      <p:pic>
        <p:nvPicPr>
          <p:cNvPr id="298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Componentes: permiten la construcción, administración y ejecución de contenedores de manera eficiente"/>
          <p:cNvSpPr txBox="1"/>
          <p:nvPr/>
        </p:nvSpPr>
        <p:spPr>
          <a:xfrm>
            <a:off x="1125033" y="2916051"/>
            <a:ext cx="2268118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Componentes: permiten la construcción, administración y ejecución de contenedores de manera eficiente</a:t>
            </a:r>
          </a:p>
        </p:txBody>
      </p:sp>
      <p:sp>
        <p:nvSpPr>
          <p:cNvPr id="300" name="Demonio docker (docker)…"/>
          <p:cNvSpPr txBox="1"/>
          <p:nvPr/>
        </p:nvSpPr>
        <p:spPr>
          <a:xfrm>
            <a:off x="3051834" y="5385659"/>
            <a:ext cx="8801443" cy="598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80000"/>
              <a:buBlip>
                <a:blip r:embed="rId3"/>
              </a:buBlip>
            </a:pPr>
            <a:r>
              <a:t> Demonio docker (docker)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Docker cli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Imágenes docker 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Contenedores docker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Dockerfile</a:t>
            </a:r>
          </a:p>
        </p:txBody>
      </p:sp>
      <p:sp>
        <p:nvSpPr>
          <p:cNvPr id="301" name="Registro de imágenes…"/>
          <p:cNvSpPr txBox="1"/>
          <p:nvPr/>
        </p:nvSpPr>
        <p:spPr>
          <a:xfrm>
            <a:off x="13483136" y="5811887"/>
            <a:ext cx="6753329" cy="468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80000"/>
              <a:buBlip>
                <a:blip r:embed="rId3"/>
              </a:buBlip>
            </a:pPr>
            <a:r>
              <a:t> Registro de imágenes 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Redes docker 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Volúmenes docker 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Docker-compose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DOCKER - Arquitectu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Arquitectura</a:t>
            </a:r>
          </a:p>
        </p:txBody>
      </p:sp>
      <p:pic>
        <p:nvPicPr>
          <p:cNvPr id="304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El concepto contenedores en Linux ya existía antes de docker. Eran entornos aislados dentro de una sección dedicada del sistema operativo.…"/>
          <p:cNvSpPr txBox="1"/>
          <p:nvPr/>
        </p:nvSpPr>
        <p:spPr>
          <a:xfrm>
            <a:off x="1249179" y="2733441"/>
            <a:ext cx="19610537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El concepto contenedores en Linux ya existía antes de docker. Eran entornos aislados dentro de una sección dedicada del sistema operativo. </a:t>
            </a:r>
          </a:p>
          <a:p>
            <a:pPr/>
            <a:r>
              <a:t>¿Cómo se aíslan? utilizando dos mecanismos del kernel de linux: </a:t>
            </a:r>
          </a:p>
        </p:txBody>
      </p:sp>
      <p:sp>
        <p:nvSpPr>
          <p:cNvPr id="306" name="Namespaces"/>
          <p:cNvSpPr/>
          <p:nvPr/>
        </p:nvSpPr>
        <p:spPr>
          <a:xfrm>
            <a:off x="4447768" y="6219539"/>
            <a:ext cx="6230268" cy="1882594"/>
          </a:xfrm>
          <a:prstGeom prst="roundRect">
            <a:avLst>
              <a:gd name="adj" fmla="val 10119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Namespaces</a:t>
            </a:r>
          </a:p>
        </p:txBody>
      </p:sp>
      <p:sp>
        <p:nvSpPr>
          <p:cNvPr id="307" name="Control Groups (cgroups)"/>
          <p:cNvSpPr/>
          <p:nvPr/>
        </p:nvSpPr>
        <p:spPr>
          <a:xfrm>
            <a:off x="13212153" y="6219539"/>
            <a:ext cx="6230268" cy="1882594"/>
          </a:xfrm>
          <a:prstGeom prst="roundRect">
            <a:avLst>
              <a:gd name="adj" fmla="val 10119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Control Groups (cgroups)</a:t>
            </a:r>
          </a:p>
        </p:txBody>
      </p:sp>
      <p:grpSp>
        <p:nvGrpSpPr>
          <p:cNvPr id="318" name="Agrupar"/>
          <p:cNvGrpSpPr/>
          <p:nvPr/>
        </p:nvGrpSpPr>
        <p:grpSpPr>
          <a:xfrm>
            <a:off x="1368652" y="8794230"/>
            <a:ext cx="19346882" cy="4589564"/>
            <a:chOff x="0" y="0"/>
            <a:chExt cx="19346881" cy="4589562"/>
          </a:xfrm>
        </p:grpSpPr>
        <p:sp>
          <p:nvSpPr>
            <p:cNvPr id="308" name="Docker simplifica estas llamadas a través de la su linea de comandos (CLI)"/>
            <p:cNvSpPr txBox="1"/>
            <p:nvPr/>
          </p:nvSpPr>
          <p:spPr>
            <a:xfrm>
              <a:off x="0" y="0"/>
              <a:ext cx="17261841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Docker simplifica estas llamadas a través de la su linea de comandos (CLI) </a:t>
              </a:r>
            </a:p>
          </p:txBody>
        </p:sp>
        <p:grpSp>
          <p:nvGrpSpPr>
            <p:cNvPr id="317" name="Agrupar"/>
            <p:cNvGrpSpPr/>
            <p:nvPr/>
          </p:nvGrpSpPr>
          <p:grpSpPr>
            <a:xfrm>
              <a:off x="3632448" y="1035292"/>
              <a:ext cx="15714434" cy="3554271"/>
              <a:chOff x="0" y="0"/>
              <a:chExt cx="15714433" cy="3554269"/>
            </a:xfrm>
          </p:grpSpPr>
          <p:sp>
            <p:nvSpPr>
              <p:cNvPr id="309" name="Rectángulo redondeado"/>
              <p:cNvSpPr/>
              <p:nvPr/>
            </p:nvSpPr>
            <p:spPr>
              <a:xfrm>
                <a:off x="6356574" y="0"/>
                <a:ext cx="9357860" cy="3554270"/>
              </a:xfrm>
              <a:prstGeom prst="roundRect">
                <a:avLst>
                  <a:gd name="adj" fmla="val 15000"/>
                </a:avLst>
              </a:prstGeom>
              <a:solidFill>
                <a:schemeClr val="accent1">
                  <a:satOff val="-9155"/>
                  <a:lumOff val="-3267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pic>
            <p:nvPicPr>
              <p:cNvPr id="310" name="dockercli.png.png" descr="dockercli.png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60288"/>
                <a:ext cx="2633693" cy="2633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1" name="{API}"/>
              <p:cNvSpPr txBox="1"/>
              <p:nvPr/>
            </p:nvSpPr>
            <p:spPr>
              <a:xfrm>
                <a:off x="6222477" y="1377084"/>
                <a:ext cx="1658621" cy="800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 lvl="1">
                  <a:defRPr>
                    <a:solidFill>
                      <a:srgbClr val="FFFFFF"/>
                    </a:solidFill>
                  </a:defRPr>
                </a:pPr>
                <a:r>
                  <a:t>{API}</a:t>
                </a:r>
              </a:p>
            </p:txBody>
          </p:sp>
          <p:sp>
            <p:nvSpPr>
              <p:cNvPr id="312" name="Networking"/>
              <p:cNvSpPr/>
              <p:nvPr/>
            </p:nvSpPr>
            <p:spPr>
              <a:xfrm>
                <a:off x="10818530" y="1956152"/>
                <a:ext cx="2633694" cy="616003"/>
              </a:xfrm>
              <a:prstGeom prst="rect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Networking</a:t>
                </a:r>
              </a:p>
            </p:txBody>
          </p:sp>
          <p:sp>
            <p:nvSpPr>
              <p:cNvPr id="313" name="…"/>
              <p:cNvSpPr/>
              <p:nvPr/>
            </p:nvSpPr>
            <p:spPr>
              <a:xfrm>
                <a:off x="10818530" y="2728055"/>
                <a:ext cx="2633694" cy="616003"/>
              </a:xfrm>
              <a:prstGeom prst="rect">
                <a:avLst/>
              </a:prstGeom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…</a:t>
                </a:r>
              </a:p>
            </p:txBody>
          </p:sp>
          <p:sp>
            <p:nvSpPr>
              <p:cNvPr id="314" name="Runtime"/>
              <p:cNvSpPr/>
              <p:nvPr/>
            </p:nvSpPr>
            <p:spPr>
              <a:xfrm>
                <a:off x="10818530" y="1103416"/>
                <a:ext cx="2633694" cy="616003"/>
              </a:xfrm>
              <a:prstGeom prst="rect">
                <a:avLst/>
              </a:prstGeom>
              <a:blipFill rotWithShape="1">
                <a:blip r:embed="rId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Runtime</a:t>
                </a:r>
              </a:p>
            </p:txBody>
          </p:sp>
          <p:sp>
            <p:nvSpPr>
              <p:cNvPr id="315" name="Daemon"/>
              <p:cNvSpPr/>
              <p:nvPr/>
            </p:nvSpPr>
            <p:spPr>
              <a:xfrm>
                <a:off x="10818530" y="250680"/>
                <a:ext cx="2633694" cy="616002"/>
              </a:xfrm>
              <a:prstGeom prst="rect">
                <a:avLst/>
              </a:prstGeom>
              <a:blipFill rotWithShape="1">
                <a:blip r:embed="rId7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Daemon</a:t>
                </a:r>
              </a:p>
            </p:txBody>
          </p:sp>
          <p:sp>
            <p:nvSpPr>
              <p:cNvPr id="316" name="Línea"/>
              <p:cNvSpPr/>
              <p:nvPr/>
            </p:nvSpPr>
            <p:spPr>
              <a:xfrm>
                <a:off x="2428359" y="1700943"/>
                <a:ext cx="4073859" cy="1"/>
              </a:xfrm>
              <a:prstGeom prst="line">
                <a:avLst/>
              </a:prstGeom>
              <a:noFill/>
              <a:ln w="50800" cap="flat">
                <a:solidFill>
                  <a:schemeClr val="accent1">
                    <a:satOff val="-9155"/>
                    <a:lumOff val="-32673"/>
                  </a:schemeClr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2"/>
      <p:bldP build="whole" bldLvl="1" animBg="1" rev="0" advAuto="0" spid="318" grpId="3"/>
      <p:bldP build="whole" bldLvl="1" animBg="1" rev="0" advAuto="0" spid="30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DOCKER - Arquitectura docker - m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90" sz="9000"/>
            </a:lvl1pPr>
          </a:lstStyle>
          <a:p>
            <a:pPr/>
            <a:r>
              <a:t>DOCKER - Arquitectura docker - mv</a:t>
            </a:r>
          </a:p>
        </p:txBody>
      </p:sp>
      <p:pic>
        <p:nvPicPr>
          <p:cNvPr id="321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Captura de pantalla 2024-11-09 a las 22.39.38.png" descr="Captura de pantalla 2024-11-09 a las 22.39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2233" y="4094638"/>
            <a:ext cx="20659534" cy="6991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DOCKER - Práctic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Práctica </a:t>
            </a:r>
          </a:p>
        </p:txBody>
      </p:sp>
      <p:pic>
        <p:nvPicPr>
          <p:cNvPr id="325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Práctica 2 - Toma de contacto con docker"/>
          <p:cNvSpPr txBox="1"/>
          <p:nvPr/>
        </p:nvSpPr>
        <p:spPr>
          <a:xfrm>
            <a:off x="5089371" y="6131625"/>
            <a:ext cx="1316717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Práctica 2 - Toma de contacto con docker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OCKER - Arquitectu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Arquitectura </a:t>
            </a:r>
          </a:p>
        </p:txBody>
      </p:sp>
      <p:pic>
        <p:nvPicPr>
          <p:cNvPr id="329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Muy a alto nivel, el flujo en docker sería:"/>
          <p:cNvSpPr txBox="1"/>
          <p:nvPr/>
        </p:nvSpPr>
        <p:spPr>
          <a:xfrm>
            <a:off x="1501535" y="3088124"/>
            <a:ext cx="947267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Muy a alto nivel, el flujo en docker sería: </a:t>
            </a:r>
          </a:p>
        </p:txBody>
      </p:sp>
      <p:pic>
        <p:nvPicPr>
          <p:cNvPr id="331" name="Captura de pantalla 2024-11-06 a las 15.04.23.png" descr="Captura de pantalla 2024-11-06 a las 15.04.23.png"/>
          <p:cNvPicPr>
            <a:picLocks noChangeAspect="1"/>
          </p:cNvPicPr>
          <p:nvPr/>
        </p:nvPicPr>
        <p:blipFill>
          <a:blip r:embed="rId3">
            <a:extLst/>
          </a:blip>
          <a:srcRect l="1039" t="6787" r="1959" b="3884"/>
          <a:stretch>
            <a:fillRect/>
          </a:stretch>
        </p:blipFill>
        <p:spPr>
          <a:xfrm>
            <a:off x="1825684" y="6350113"/>
            <a:ext cx="20190453" cy="325488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ódigo app"/>
          <p:cNvSpPr txBox="1"/>
          <p:nvPr/>
        </p:nvSpPr>
        <p:spPr>
          <a:xfrm>
            <a:off x="2033066" y="5236397"/>
            <a:ext cx="290982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Código app</a:t>
            </a:r>
          </a:p>
        </p:txBody>
      </p:sp>
      <p:sp>
        <p:nvSpPr>
          <p:cNvPr id="333" name="Creamos img configurada"/>
          <p:cNvSpPr txBox="1"/>
          <p:nvPr/>
        </p:nvSpPr>
        <p:spPr>
          <a:xfrm>
            <a:off x="6434749" y="5236397"/>
            <a:ext cx="61427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Creamos img configurada</a:t>
            </a:r>
          </a:p>
        </p:txBody>
      </p:sp>
      <p:sp>
        <p:nvSpPr>
          <p:cNvPr id="334" name="Registry"/>
          <p:cNvSpPr txBox="1"/>
          <p:nvPr/>
        </p:nvSpPr>
        <p:spPr>
          <a:xfrm>
            <a:off x="14069344" y="5236397"/>
            <a:ext cx="19685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Registry</a:t>
            </a:r>
          </a:p>
        </p:txBody>
      </p:sp>
      <p:sp>
        <p:nvSpPr>
          <p:cNvPr id="335" name="Exec contenedor"/>
          <p:cNvSpPr txBox="1"/>
          <p:nvPr/>
        </p:nvSpPr>
        <p:spPr>
          <a:xfrm>
            <a:off x="17906204" y="5236397"/>
            <a:ext cx="404317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Exec contenedor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4"/>
      <p:bldP build="whole" bldLvl="1" animBg="1" rev="0" advAuto="0" spid="333" grpId="2"/>
      <p:bldP build="whole" bldLvl="1" animBg="1" rev="0" advAuto="0" spid="332" grpId="1"/>
      <p:bldP build="whole" bldLvl="1" animBg="1" rev="0" advAuto="0" spid="334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DOCKER - Imáge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Imágenes</a:t>
            </a:r>
          </a:p>
        </p:txBody>
      </p:sp>
      <p:pic>
        <p:nvPicPr>
          <p:cNvPr id="338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¿Qué es una imagen docker?…"/>
          <p:cNvSpPr txBox="1"/>
          <p:nvPr/>
        </p:nvSpPr>
        <p:spPr>
          <a:xfrm>
            <a:off x="1145797" y="2859039"/>
            <a:ext cx="19052560" cy="3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¿Qué es una imagen docker?</a:t>
            </a:r>
          </a:p>
          <a:p>
            <a:pPr defTabSz="457200">
              <a:spcBef>
                <a:spcPts val="0"/>
              </a:spcBef>
              <a:defRPr sz="33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spcBef>
                <a:spcPts val="0"/>
              </a:spcBef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Es plantilla de solo lectura que contiene todo el código de la aplicación, las bibliotecas y los archivos de soporte necesarios para ejecutarla.</a:t>
            </a:r>
          </a:p>
          <a:p>
            <a:pPr defTabSz="457200">
              <a:spcBef>
                <a:spcPts val="0"/>
              </a:spcBef>
              <a:defRPr sz="33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spcBef>
                <a:spcPts val="0"/>
              </a:spcBef>
              <a:defRPr sz="3300">
                <a:latin typeface="Helvetica"/>
                <a:ea typeface="Helvetica"/>
                <a:cs typeface="Helvetica"/>
                <a:sym typeface="Helvetica"/>
              </a:defRPr>
            </a:pPr>
            <a:r>
              <a:t>Es como un contenedor detenido. Lista para ejecutarse en cualquier momento y entorno</a:t>
            </a:r>
          </a:p>
        </p:txBody>
      </p:sp>
      <p:pic>
        <p:nvPicPr>
          <p:cNvPr id="340" name="24092021-121556 - Editada.png" descr="24092021-121556 - Editad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3400" y="6734079"/>
            <a:ext cx="13157200" cy="647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DOCKER - Imáge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Imágenes</a:t>
            </a:r>
          </a:p>
        </p:txBody>
      </p:sp>
      <p:pic>
        <p:nvPicPr>
          <p:cNvPr id="343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DALL·E 2024-11-06 16.36.55 - A minimalistic and clean illustration of the Docker whale logo, simplified to emphasize a large, flowing red superhero cape that stands out clearly. T.jpeg" descr="DALL·E 2024-11-06 16.36.55 - A minimalistic and clean illustration of the Docker whale logo, simplified to emphasize a large, flowing red superhero cape that stands out clearly. 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259" y="3827964"/>
            <a:ext cx="6060072" cy="6060072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Base OS"/>
          <p:cNvSpPr/>
          <p:nvPr/>
        </p:nvSpPr>
        <p:spPr>
          <a:xfrm>
            <a:off x="7997083" y="8285748"/>
            <a:ext cx="5690806" cy="283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chemeClr val="accent3">
                <a:hueOff val="49437"/>
                <a:lumOff val="-2914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Base OS</a:t>
            </a:r>
          </a:p>
        </p:txBody>
      </p:sp>
      <p:sp>
        <p:nvSpPr>
          <p:cNvPr id="346" name="App"/>
          <p:cNvSpPr/>
          <p:nvPr/>
        </p:nvSpPr>
        <p:spPr>
          <a:xfrm>
            <a:off x="7775611" y="6485947"/>
            <a:ext cx="5690807" cy="283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chemeClr val="accent3">
                <a:hueOff val="49437"/>
                <a:lumOff val="-2914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347" name="Dependencias"/>
          <p:cNvSpPr/>
          <p:nvPr/>
        </p:nvSpPr>
        <p:spPr>
          <a:xfrm>
            <a:off x="7775611" y="4752587"/>
            <a:ext cx="5690807" cy="283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chemeClr val="accent3">
                <a:hueOff val="49437"/>
                <a:lumOff val="-2914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Dependencias</a:t>
            </a:r>
          </a:p>
        </p:txBody>
      </p:sp>
      <p:sp>
        <p:nvSpPr>
          <p:cNvPr id="348" name="Config"/>
          <p:cNvSpPr/>
          <p:nvPr/>
        </p:nvSpPr>
        <p:spPr>
          <a:xfrm>
            <a:off x="7620581" y="2808079"/>
            <a:ext cx="5690807" cy="283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chemeClr val="accent3">
                <a:hueOff val="49437"/>
                <a:lumOff val="-2914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Config</a:t>
            </a:r>
          </a:p>
        </p:txBody>
      </p:sp>
      <p:sp>
        <p:nvSpPr>
          <p:cNvPr id="349" name="Se construyen en capas apiladas del sistema de ficheros.…"/>
          <p:cNvSpPr txBox="1"/>
          <p:nvPr/>
        </p:nvSpPr>
        <p:spPr>
          <a:xfrm>
            <a:off x="14612641" y="2647326"/>
            <a:ext cx="8566648" cy="877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80000"/>
              <a:buBlip>
                <a:blip r:embed="rId4"/>
              </a:buBlip>
            </a:pPr>
            <a:r>
              <a:t> Se construyen en capas apiladas del sistema de ficheros.</a:t>
            </a:r>
          </a:p>
          <a:p>
            <a:pPr marL="228600" indent="-228600">
              <a:buSzPct val="80000"/>
              <a:buBlip>
                <a:blip r:embed="rId4"/>
              </a:buBlip>
            </a:pPr>
            <a:r>
              <a:t>Capas de solo lectura</a:t>
            </a:r>
          </a:p>
          <a:p>
            <a:pPr/>
            <a:r>
              <a:t>Esto permite: </a:t>
            </a:r>
          </a:p>
          <a:p>
            <a:pPr marL="228600" indent="-228600">
              <a:buSzPct val="100000"/>
              <a:buChar char="•"/>
            </a:pPr>
            <a:r>
              <a:t>Arrancar múltiples contenedores desde la misma imagen. </a:t>
            </a:r>
          </a:p>
          <a:p>
            <a:pPr marL="228600" indent="-228600">
              <a:buSzPct val="100000"/>
              <a:buChar char="•"/>
            </a:pPr>
            <a:r>
              <a:t>Compartir capas entre diferentes imágenes y contenedores con elementos comunes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0" dur="1000" fill="hold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9" grpId="7"/>
      <p:bldP build="whole" bldLvl="1" animBg="1" rev="0" advAuto="0" spid="348" grpId="6"/>
      <p:bldP build="whole" bldLvl="1" animBg="1" rev="0" advAuto="0" spid="345" grpId="3"/>
      <p:bldP build="whole" bldLvl="1" animBg="1" rev="0" advAuto="0" spid="347" grpId="5"/>
      <p:bldP build="whole" bldLvl="1" animBg="1" rev="0" advAuto="0" spid="344" grpId="1"/>
      <p:bldP build="whole" bldLvl="1" animBg="1" rev="0" advAuto="0" spid="344" grpId="2"/>
      <p:bldP build="whole" bldLvl="1" animBg="1" rev="0" advAuto="0" spid="346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lujo IdPnub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Flujo IdPnube</a:t>
            </a:r>
          </a:p>
        </p:txBody>
      </p:sp>
      <p:pic>
        <p:nvPicPr>
          <p:cNvPr id="176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ithub.jpg" descr="github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7848" y="6422393"/>
            <a:ext cx="3827841" cy="2296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1678343455516.jpeg" descr="1678343455516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53974" y="2827206"/>
            <a:ext cx="12062416" cy="682134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Línea"/>
          <p:cNvSpPr/>
          <p:nvPr/>
        </p:nvSpPr>
        <p:spPr>
          <a:xfrm>
            <a:off x="4936562" y="7857800"/>
            <a:ext cx="3156262" cy="1"/>
          </a:xfrm>
          <a:prstGeom prst="line">
            <a:avLst/>
          </a:prstGeom>
          <a:ln w="25400">
            <a:solidFill>
              <a:schemeClr val="accent1">
                <a:satOff val="-9155"/>
                <a:lumOff val="-326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0" name="IdPsnube instituciones"/>
          <p:cNvSpPr/>
          <p:nvPr/>
        </p:nvSpPr>
        <p:spPr>
          <a:xfrm>
            <a:off x="18533349" y="5347034"/>
            <a:ext cx="4137796" cy="1270001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IdPsnube instituciones</a:t>
            </a:r>
          </a:p>
        </p:txBody>
      </p:sp>
      <p:sp>
        <p:nvSpPr>
          <p:cNvPr id="181" name="SW monitorización"/>
          <p:cNvSpPr/>
          <p:nvPr/>
        </p:nvSpPr>
        <p:spPr>
          <a:xfrm>
            <a:off x="18533349" y="6935745"/>
            <a:ext cx="4137796" cy="1270001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SW monitorización</a:t>
            </a:r>
          </a:p>
        </p:txBody>
      </p:sp>
      <p:sp>
        <p:nvSpPr>
          <p:cNvPr id="182" name="Otros desarrollos"/>
          <p:cNvSpPr/>
          <p:nvPr/>
        </p:nvSpPr>
        <p:spPr>
          <a:xfrm>
            <a:off x="18533349" y="8524456"/>
            <a:ext cx="4137796" cy="1270001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Otros desarrollos</a:t>
            </a:r>
          </a:p>
        </p:txBody>
      </p:sp>
      <p:sp>
        <p:nvSpPr>
          <p:cNvPr id="183" name="Línea"/>
          <p:cNvSpPr/>
          <p:nvPr/>
        </p:nvSpPr>
        <p:spPr>
          <a:xfrm>
            <a:off x="15489761" y="7886690"/>
            <a:ext cx="2704810" cy="1"/>
          </a:xfrm>
          <a:prstGeom prst="line">
            <a:avLst/>
          </a:prstGeom>
          <a:ln w="25400">
            <a:solidFill>
              <a:schemeClr val="accent1">
                <a:satOff val="-9155"/>
                <a:lumOff val="-3267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4" name="Solicitud"/>
          <p:cNvSpPr/>
          <p:nvPr/>
        </p:nvSpPr>
        <p:spPr>
          <a:xfrm>
            <a:off x="2432378" y="11391900"/>
            <a:ext cx="3438258" cy="1270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Solicitud</a:t>
            </a:r>
          </a:p>
        </p:txBody>
      </p:sp>
      <p:sp>
        <p:nvSpPr>
          <p:cNvPr id="185" name="Validación"/>
          <p:cNvSpPr/>
          <p:nvPr/>
        </p:nvSpPr>
        <p:spPr>
          <a:xfrm>
            <a:off x="6456600" y="11391900"/>
            <a:ext cx="3438258" cy="1270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Validación</a:t>
            </a:r>
          </a:p>
        </p:txBody>
      </p:sp>
      <p:sp>
        <p:nvSpPr>
          <p:cNvPr id="186" name="Jenkins"/>
          <p:cNvSpPr/>
          <p:nvPr/>
        </p:nvSpPr>
        <p:spPr>
          <a:xfrm>
            <a:off x="10665231" y="11391900"/>
            <a:ext cx="3438258" cy="1270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Jenkins</a:t>
            </a:r>
          </a:p>
        </p:txBody>
      </p:sp>
      <p:sp>
        <p:nvSpPr>
          <p:cNvPr id="187" name="Plantillas con groovy"/>
          <p:cNvSpPr/>
          <p:nvPr/>
        </p:nvSpPr>
        <p:spPr>
          <a:xfrm>
            <a:off x="14873862" y="11391900"/>
            <a:ext cx="3438258" cy="1270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Plantillas con groovy</a:t>
            </a:r>
          </a:p>
        </p:txBody>
      </p:sp>
      <p:sp>
        <p:nvSpPr>
          <p:cNvPr id="188" name="Despliegue"/>
          <p:cNvSpPr/>
          <p:nvPr/>
        </p:nvSpPr>
        <p:spPr>
          <a:xfrm>
            <a:off x="19082494" y="11391900"/>
            <a:ext cx="3438257" cy="1270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Despliegue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DOCKER - Escritura imáge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Escritura imágenes</a:t>
            </a:r>
          </a:p>
        </p:txBody>
      </p:sp>
      <p:pic>
        <p:nvPicPr>
          <p:cNvPr id="352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7" name="Agrupar"/>
          <p:cNvGrpSpPr/>
          <p:nvPr/>
        </p:nvGrpSpPr>
        <p:grpSpPr>
          <a:xfrm>
            <a:off x="3922009" y="4336231"/>
            <a:ext cx="4683020" cy="6419316"/>
            <a:chOff x="0" y="0"/>
            <a:chExt cx="4683019" cy="6419314"/>
          </a:xfrm>
        </p:grpSpPr>
        <p:sp>
          <p:nvSpPr>
            <p:cNvPr id="353" name="Base OS"/>
            <p:cNvSpPr/>
            <p:nvPr/>
          </p:nvSpPr>
          <p:spPr>
            <a:xfrm>
              <a:off x="290601" y="4227909"/>
              <a:ext cx="4392419" cy="2191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50800" cap="flat">
              <a:solidFill>
                <a:schemeClr val="accent3">
                  <a:hueOff val="49437"/>
                  <a:lumOff val="-29144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Base OS</a:t>
              </a:r>
            </a:p>
          </p:txBody>
        </p:sp>
        <p:sp>
          <p:nvSpPr>
            <p:cNvPr id="354" name="App"/>
            <p:cNvSpPr/>
            <p:nvPr/>
          </p:nvSpPr>
          <p:spPr>
            <a:xfrm>
              <a:off x="119659" y="2838742"/>
              <a:ext cx="4392419" cy="2191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50800" cap="flat">
              <a:solidFill>
                <a:schemeClr val="accent3">
                  <a:hueOff val="49437"/>
                  <a:lumOff val="-29144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App</a:t>
              </a:r>
            </a:p>
          </p:txBody>
        </p:sp>
        <p:sp>
          <p:nvSpPr>
            <p:cNvPr id="355" name="Dependencias"/>
            <p:cNvSpPr/>
            <p:nvPr/>
          </p:nvSpPr>
          <p:spPr>
            <a:xfrm>
              <a:off x="119659" y="1500858"/>
              <a:ext cx="4392419" cy="2191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50800" cap="flat">
              <a:solidFill>
                <a:schemeClr val="accent3">
                  <a:hueOff val="49437"/>
                  <a:lumOff val="-29144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Dependencias</a:t>
              </a:r>
            </a:p>
          </p:txBody>
        </p:sp>
        <p:sp>
          <p:nvSpPr>
            <p:cNvPr id="356" name="Config"/>
            <p:cNvSpPr/>
            <p:nvPr/>
          </p:nvSpPr>
          <p:spPr>
            <a:xfrm>
              <a:off x="0" y="0"/>
              <a:ext cx="4392419" cy="2191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50800" cap="flat">
              <a:solidFill>
                <a:schemeClr val="accent3">
                  <a:hueOff val="49437"/>
                  <a:lumOff val="-29144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Config</a:t>
              </a:r>
            </a:p>
          </p:txBody>
        </p:sp>
      </p:grpSp>
      <p:grpSp>
        <p:nvGrpSpPr>
          <p:cNvPr id="378" name="Agrupar"/>
          <p:cNvGrpSpPr/>
          <p:nvPr/>
        </p:nvGrpSpPr>
        <p:grpSpPr>
          <a:xfrm>
            <a:off x="8749417" y="4530474"/>
            <a:ext cx="11404764" cy="5158814"/>
            <a:chOff x="0" y="0"/>
            <a:chExt cx="11404763" cy="5158812"/>
          </a:xfrm>
        </p:grpSpPr>
        <p:grpSp>
          <p:nvGrpSpPr>
            <p:cNvPr id="366" name="Agrupar"/>
            <p:cNvGrpSpPr/>
            <p:nvPr/>
          </p:nvGrpSpPr>
          <p:grpSpPr>
            <a:xfrm>
              <a:off x="6721743" y="3084335"/>
              <a:ext cx="4683021" cy="2074478"/>
              <a:chOff x="0" y="0"/>
              <a:chExt cx="4683019" cy="2074477"/>
            </a:xfrm>
          </p:grpSpPr>
          <p:sp>
            <p:nvSpPr>
              <p:cNvPr id="358" name="Rectángulo"/>
              <p:cNvSpPr/>
              <p:nvPr/>
            </p:nvSpPr>
            <p:spPr>
              <a:xfrm>
                <a:off x="0" y="0"/>
                <a:ext cx="4683020" cy="2074478"/>
              </a:xfrm>
              <a:prstGeom prst="rect">
                <a:avLst/>
              </a:prstGeom>
              <a:noFill/>
              <a:ln w="508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59" name="Línea"/>
              <p:cNvSpPr/>
              <p:nvPr/>
            </p:nvSpPr>
            <p:spPr>
              <a:xfrm flipV="1">
                <a:off x="614323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0" name="Línea"/>
              <p:cNvSpPr/>
              <p:nvPr/>
            </p:nvSpPr>
            <p:spPr>
              <a:xfrm flipV="1">
                <a:off x="1206412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1" name="Línea"/>
              <p:cNvSpPr/>
              <p:nvPr/>
            </p:nvSpPr>
            <p:spPr>
              <a:xfrm flipV="1">
                <a:off x="1798503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2" name="Línea"/>
              <p:cNvSpPr/>
              <p:nvPr/>
            </p:nvSpPr>
            <p:spPr>
              <a:xfrm flipV="1">
                <a:off x="2341509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3" name="Línea"/>
              <p:cNvSpPr/>
              <p:nvPr/>
            </p:nvSpPr>
            <p:spPr>
              <a:xfrm flipV="1">
                <a:off x="2884516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4" name="Línea"/>
              <p:cNvSpPr/>
              <p:nvPr/>
            </p:nvSpPr>
            <p:spPr>
              <a:xfrm flipV="1">
                <a:off x="3427522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5" name="Línea"/>
              <p:cNvSpPr/>
              <p:nvPr/>
            </p:nvSpPr>
            <p:spPr>
              <a:xfrm flipV="1">
                <a:off x="3970529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375" name="Agrupar"/>
            <p:cNvGrpSpPr/>
            <p:nvPr/>
          </p:nvGrpSpPr>
          <p:grpSpPr>
            <a:xfrm>
              <a:off x="6721743" y="0"/>
              <a:ext cx="4683021" cy="2074478"/>
              <a:chOff x="0" y="0"/>
              <a:chExt cx="4683019" cy="2074477"/>
            </a:xfrm>
          </p:grpSpPr>
          <p:sp>
            <p:nvSpPr>
              <p:cNvPr id="367" name="Rectángulo"/>
              <p:cNvSpPr/>
              <p:nvPr/>
            </p:nvSpPr>
            <p:spPr>
              <a:xfrm>
                <a:off x="0" y="0"/>
                <a:ext cx="4683020" cy="2074478"/>
              </a:xfrm>
              <a:prstGeom prst="rect">
                <a:avLst/>
              </a:prstGeom>
              <a:noFill/>
              <a:ln w="508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68" name="Línea"/>
              <p:cNvSpPr/>
              <p:nvPr/>
            </p:nvSpPr>
            <p:spPr>
              <a:xfrm flipV="1">
                <a:off x="614323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69" name="Línea"/>
              <p:cNvSpPr/>
              <p:nvPr/>
            </p:nvSpPr>
            <p:spPr>
              <a:xfrm flipV="1">
                <a:off x="1206412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70" name="Línea"/>
              <p:cNvSpPr/>
              <p:nvPr/>
            </p:nvSpPr>
            <p:spPr>
              <a:xfrm flipV="1">
                <a:off x="1798503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71" name="Línea"/>
              <p:cNvSpPr/>
              <p:nvPr/>
            </p:nvSpPr>
            <p:spPr>
              <a:xfrm flipV="1">
                <a:off x="2341509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72" name="Línea"/>
              <p:cNvSpPr/>
              <p:nvPr/>
            </p:nvSpPr>
            <p:spPr>
              <a:xfrm flipV="1">
                <a:off x="2884516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73" name="Línea"/>
              <p:cNvSpPr/>
              <p:nvPr/>
            </p:nvSpPr>
            <p:spPr>
              <a:xfrm flipV="1">
                <a:off x="3427522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74" name="Línea"/>
              <p:cNvSpPr/>
              <p:nvPr/>
            </p:nvSpPr>
            <p:spPr>
              <a:xfrm flipV="1">
                <a:off x="3970529" y="411798"/>
                <a:ext cx="1" cy="1250882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376" name="Línea"/>
            <p:cNvSpPr/>
            <p:nvPr/>
          </p:nvSpPr>
          <p:spPr>
            <a:xfrm flipV="1">
              <a:off x="0" y="852318"/>
              <a:ext cx="6580167" cy="1475208"/>
            </a:xfrm>
            <a:prstGeom prst="line">
              <a:avLst/>
            </a:prstGeom>
            <a:noFill/>
            <a:ln w="50800" cap="flat">
              <a:solidFill>
                <a:schemeClr val="accent1">
                  <a:satOff val="-9155"/>
                  <a:lumOff val="-3267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77" name="Línea"/>
            <p:cNvSpPr/>
            <p:nvPr/>
          </p:nvSpPr>
          <p:spPr>
            <a:xfrm>
              <a:off x="426" y="2454525"/>
              <a:ext cx="6636871" cy="1608317"/>
            </a:xfrm>
            <a:prstGeom prst="line">
              <a:avLst/>
            </a:prstGeom>
            <a:noFill/>
            <a:ln w="50800" cap="flat">
              <a:solidFill>
                <a:schemeClr val="accent1">
                  <a:satOff val="-9155"/>
                  <a:lumOff val="-3267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81" name="Agrupar"/>
          <p:cNvGrpSpPr/>
          <p:nvPr/>
        </p:nvGrpSpPr>
        <p:grpSpPr>
          <a:xfrm>
            <a:off x="3789126" y="2997217"/>
            <a:ext cx="9150306" cy="2124986"/>
            <a:chOff x="0" y="0"/>
            <a:chExt cx="9150305" cy="2124985"/>
          </a:xfrm>
        </p:grpSpPr>
        <p:sp>
          <p:nvSpPr>
            <p:cNvPr id="379" name="Rombo"/>
            <p:cNvSpPr/>
            <p:nvPr/>
          </p:nvSpPr>
          <p:spPr>
            <a:xfrm>
              <a:off x="0" y="0"/>
              <a:ext cx="4259289" cy="2124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0" name="Capa de escritura por cada contendor"/>
            <p:cNvSpPr txBox="1"/>
            <p:nvPr/>
          </p:nvSpPr>
          <p:spPr>
            <a:xfrm>
              <a:off x="4467285" y="363992"/>
              <a:ext cx="4683021" cy="139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700">
                  <a:solidFill>
                    <a:srgbClr val="FF2600"/>
                  </a:solidFill>
                </a:defRPr>
              </a:lvl1pPr>
            </a:lstStyle>
            <a:p>
              <a:pPr/>
              <a:r>
                <a:t>Capa de escritura por cada contendor</a:t>
              </a:r>
            </a:p>
          </p:txBody>
        </p:sp>
      </p:grpSp>
      <p:sp>
        <p:nvSpPr>
          <p:cNvPr id="382" name="Es volatil -&gt; Si eliminamos el contenedor, se borra todo…"/>
          <p:cNvSpPr txBox="1"/>
          <p:nvPr/>
        </p:nvSpPr>
        <p:spPr>
          <a:xfrm>
            <a:off x="8234265" y="10767748"/>
            <a:ext cx="1284986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Es volatil -&gt; Si eliminamos el contenedor, se borra todo</a:t>
            </a:r>
          </a:p>
          <a:p>
            <a:pPr/>
            <a:r>
              <a:t>Si queremos persistencia -&gt; Volumenes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8" grpId="2"/>
      <p:bldP build="whole" bldLvl="1" animBg="1" rev="0" advAuto="0" spid="382" grpId="4"/>
      <p:bldP build="whole" bldLvl="1" animBg="1" rev="0" advAuto="0" spid="381" grpId="3"/>
      <p:bldP build="whole" bldLvl="1" animBg="1" rev="0" advAuto="0" spid="35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DOCKER - Manifi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Manifiesto </a:t>
            </a:r>
          </a:p>
        </p:txBody>
      </p:sp>
      <p:pic>
        <p:nvPicPr>
          <p:cNvPr id="385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Cada imagen tiene un manifiesto, un archivo de configuración que describe la estructura de la imagen:…"/>
          <p:cNvSpPr txBox="1"/>
          <p:nvPr/>
        </p:nvSpPr>
        <p:spPr>
          <a:xfrm>
            <a:off x="1213622" y="3001122"/>
            <a:ext cx="18164846" cy="3555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Cada imagen tiene un </a:t>
            </a:r>
            <a:r>
              <a:rPr b="1"/>
              <a:t>manifiesto</a:t>
            </a:r>
            <a:r>
              <a:t>, un archivo de configuración que describe la estructura de la imagen: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ID de la imagen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Fecha de creación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Lista de capas y su orden</a:t>
            </a:r>
          </a:p>
        </p:txBody>
      </p:sp>
      <p:sp>
        <p:nvSpPr>
          <p:cNvPr id="387" name="Permite apilar las capas de la imagen en el orden correcto y adapta la imagen a diferentes arquitecturas si es necesario. A veces, un manifiesto mayor referencia otros manifiestos específicos de cada arquitectura, para que Docker descargue solo los eleme"/>
          <p:cNvSpPr txBox="1"/>
          <p:nvPr/>
        </p:nvSpPr>
        <p:spPr>
          <a:xfrm>
            <a:off x="1038066" y="8324601"/>
            <a:ext cx="18515957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Permite apilar las capas de la imagen en el orden correcto y adapta la imagen a diferentes arquitecturas si es necesario. A veces, un manifiesto mayor referencia otros manifiestos específicos de cada arquitectura, para que Docker descargue solo los elementos necesarios</a:t>
            </a:r>
          </a:p>
        </p:txBody>
      </p:sp>
      <p:pic>
        <p:nvPicPr>
          <p:cNvPr id="388" name="docker_vs_oci_image_manifest.png" descr="docker_vs_oci_image_manifest.png"/>
          <p:cNvPicPr>
            <a:picLocks noChangeAspect="1"/>
          </p:cNvPicPr>
          <p:nvPr/>
        </p:nvPicPr>
        <p:blipFill>
          <a:blip r:embed="rId3">
            <a:extLst/>
          </a:blip>
          <a:srcRect l="1367" t="0" r="50377" b="0"/>
          <a:stretch>
            <a:fillRect/>
          </a:stretch>
        </p:blipFill>
        <p:spPr>
          <a:xfrm>
            <a:off x="5724376" y="3510355"/>
            <a:ext cx="13551661" cy="8178235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DOCKER - Controlad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Controlador </a:t>
            </a:r>
          </a:p>
        </p:txBody>
      </p:sp>
      <p:pic>
        <p:nvPicPr>
          <p:cNvPr id="391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Detrás de las capas y el manifiesto, Docker usa un controlador de almacenamiento que gestiona cómo se organizan las capas en el sistema de archivos. Para observar el controlador de almacenamiento en uso, puedes ejecutar docker info y buscar el campo Stor"/>
          <p:cNvSpPr txBox="1"/>
          <p:nvPr/>
        </p:nvSpPr>
        <p:spPr>
          <a:xfrm>
            <a:off x="1144759" y="3173785"/>
            <a:ext cx="21361743" cy="572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00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Detrás de las capas y el manifiesto, Docker usa un </a:t>
            </a:r>
            <a:r>
              <a:rPr b="1"/>
              <a:t>controlador de almacenamiento</a:t>
            </a:r>
            <a:r>
              <a:t> que gestiona cómo se organizan las capas en el sistema de archivos. Para observar el controlador de almacenamiento en uso, puedes ejecutar docker info y buscar el campo </a:t>
            </a:r>
            <a:r>
              <a:rPr b="1"/>
              <a:t>Storage Driver</a:t>
            </a:r>
            <a:r>
              <a:t>.</a:t>
            </a:r>
          </a:p>
          <a:p>
            <a:pPr defTabSz="457200">
              <a:spcBef>
                <a:spcPts val="100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spcBef>
                <a:spcPts val="1000"/>
              </a:spcBef>
              <a:defRPr b="1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Ruta de Almacenamiento</a:t>
            </a:r>
            <a:r>
              <a:rPr b="0"/>
              <a:t>:</a:t>
            </a:r>
            <a:endParaRPr b="0"/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En Linux: /var/lib/docker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En Windows: C:\ProgramData\Docker</a:t>
            </a:r>
          </a:p>
        </p:txBody>
      </p:sp>
      <p:sp>
        <p:nvSpPr>
          <p:cNvPr id="393" name="Resumiendo: tenemos las capas, vinculadas y apiladas por un manifiesto junto con un sistema criptográfico (comprobando el digest de la imagen descargada y sus capas) que nos da mutabilidad.…"/>
          <p:cNvSpPr txBox="1"/>
          <p:nvPr/>
        </p:nvSpPr>
        <p:spPr>
          <a:xfrm>
            <a:off x="1059717" y="9746091"/>
            <a:ext cx="20545643" cy="490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Resumiendo: tenemos las capas, vinculadas y apiladas por un manifiesto junto con un sistema criptográfico (comprobando el digest de la imagen descargada y sus capas) que nos da mutabilidad.</a:t>
            </a:r>
          </a:p>
          <a:p>
            <a:pPr defTabSz="457200"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ctr" defTabSz="457200">
              <a:spcBef>
                <a:spcPts val="1000"/>
              </a:spcBef>
              <a:defRPr b="1">
                <a:solidFill>
                  <a:schemeClr val="accent4">
                    <a:hueOff val="-297102"/>
                    <a:satOff val="16978"/>
                    <a:lumOff val="-20883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MANIFIESTO + CAPAS = IMAGEN </a:t>
            </a:r>
          </a:p>
          <a:p>
            <a:pPr defTabSz="457200"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DOCKER - Práctic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Práctica</a:t>
            </a:r>
          </a:p>
        </p:txBody>
      </p:sp>
      <p:pic>
        <p:nvPicPr>
          <p:cNvPr id="396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Practica 3 - seguridad imágenes"/>
          <p:cNvSpPr txBox="1"/>
          <p:nvPr/>
        </p:nvSpPr>
        <p:spPr>
          <a:xfrm>
            <a:off x="8212118" y="6255165"/>
            <a:ext cx="74955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Practica 3 - seguridad imágenes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DOCKER - Buenas prácticas uso imágenes"/>
          <p:cNvSpPr txBox="1"/>
          <p:nvPr>
            <p:ph type="title"/>
          </p:nvPr>
        </p:nvSpPr>
        <p:spPr>
          <a:xfrm>
            <a:off x="1219200" y="622300"/>
            <a:ext cx="21971000" cy="1689100"/>
          </a:xfrm>
          <a:prstGeom prst="rect">
            <a:avLst/>
          </a:prstGeom>
        </p:spPr>
        <p:txBody>
          <a:bodyPr/>
          <a:lstStyle>
            <a:lvl1pPr>
              <a:defRPr spc="-77" sz="7700"/>
            </a:lvl1pPr>
          </a:lstStyle>
          <a:p>
            <a:pPr/>
            <a:r>
              <a:t>DOCKER - Buenas prácticas uso imágenes</a:t>
            </a:r>
          </a:p>
        </p:txBody>
      </p:sp>
      <p:pic>
        <p:nvPicPr>
          <p:cNvPr id="400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Usa imágenes oficiales siempre que sea posible…"/>
          <p:cNvSpPr txBox="1"/>
          <p:nvPr/>
        </p:nvSpPr>
        <p:spPr>
          <a:xfrm>
            <a:off x="3605513" y="4267835"/>
            <a:ext cx="16120815" cy="5180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AutoNum type="arabicPeriod" startAt="1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Usa imágenes oficiales siempre que sea posible</a:t>
            </a:r>
            <a:endParaRPr b="1"/>
          </a:p>
          <a:p>
            <a:pPr defTabSz="457200"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AutoNum type="arabicPeriod" startAt="2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Mantén las imágenes lo más ligeras posible</a:t>
            </a:r>
            <a:endParaRPr b="1"/>
          </a:p>
          <a:p>
            <a:pPr defTabSz="457200"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AutoNum type="arabicPeriod" startAt="3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Construye imágenes personalizadas solo cuando sea necesario</a:t>
            </a:r>
            <a:endParaRPr b="1"/>
          </a:p>
          <a:p>
            <a:pPr defTabSz="457200"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b="1"/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AutoNum type="arabicPeriod" startAt="4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Usa versiones exactas en lugar de latest</a:t>
            </a:r>
            <a:r>
              <a:t>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DOCKER - Imágenes personalizad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90" sz="9000"/>
            </a:lvl1pPr>
          </a:lstStyle>
          <a:p>
            <a:pPr/>
            <a:r>
              <a:t>DOCKER - Imágenes personalizadas</a:t>
            </a:r>
          </a:p>
        </p:txBody>
      </p:sp>
      <p:pic>
        <p:nvPicPr>
          <p:cNvPr id="404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A menudo, necesitamos configurar una imagen personalizada para ejecutar una aplicación con las configuraciones específicas requeridas"/>
          <p:cNvSpPr txBox="1"/>
          <p:nvPr/>
        </p:nvSpPr>
        <p:spPr>
          <a:xfrm>
            <a:off x="980058" y="3492188"/>
            <a:ext cx="22423885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menudo, necesitamos configurar una imagen personalizada para ejecutar una aplicación con las configuraciones específicas requeridas</a:t>
            </a:r>
          </a:p>
        </p:txBody>
      </p:sp>
      <p:sp>
        <p:nvSpPr>
          <p:cNvPr id="406" name="DOCKERFILE"/>
          <p:cNvSpPr/>
          <p:nvPr/>
        </p:nvSpPr>
        <p:spPr>
          <a:xfrm>
            <a:off x="9076520" y="5981077"/>
            <a:ext cx="5508410" cy="2159174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DOCKERFILE</a:t>
            </a:r>
          </a:p>
        </p:txBody>
      </p:sp>
      <p:pic>
        <p:nvPicPr>
          <p:cNvPr id="407" name="8ef93e35-c496-46b0-a31c-1b3d53098c65.png" descr="8ef93e35-c496-46b0-a31c-1b3d53098c6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4880" y="9308338"/>
            <a:ext cx="12914240" cy="31574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0" name="Agrupar"/>
          <p:cNvGrpSpPr/>
          <p:nvPr/>
        </p:nvGrpSpPr>
        <p:grpSpPr>
          <a:xfrm>
            <a:off x="2498820" y="7388083"/>
            <a:ext cx="3705004" cy="2442500"/>
            <a:chOff x="0" y="0"/>
            <a:chExt cx="3705003" cy="2442499"/>
          </a:xfrm>
        </p:grpSpPr>
        <p:sp>
          <p:nvSpPr>
            <p:cNvPr id="408" name="APP"/>
            <p:cNvSpPr/>
            <p:nvPr/>
          </p:nvSpPr>
          <p:spPr>
            <a:xfrm>
              <a:off x="0" y="204578"/>
              <a:ext cx="1270000" cy="1270001"/>
            </a:xfrm>
            <a:prstGeom prst="rect">
              <a:avLst/>
            </a:prstGeom>
            <a:solidFill>
              <a:schemeClr val="accent1">
                <a:satOff val="-9155"/>
                <a:lumOff val="-3267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APP</a:t>
              </a:r>
            </a:p>
          </p:txBody>
        </p:sp>
        <p:sp>
          <p:nvSpPr>
            <p:cNvPr id="409" name="Flecha 7"/>
            <p:cNvSpPr/>
            <p:nvPr/>
          </p:nvSpPr>
          <p:spPr>
            <a:xfrm rot="8881668">
              <a:off x="1795024" y="253601"/>
              <a:ext cx="1512307" cy="1935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367" y="0"/>
                  </a:moveTo>
                  <a:lnTo>
                    <a:pt x="0" y="7818"/>
                  </a:lnTo>
                  <a:lnTo>
                    <a:pt x="4127" y="7818"/>
                  </a:lnTo>
                  <a:cubicBezTo>
                    <a:pt x="4127" y="7860"/>
                    <a:pt x="4125" y="7904"/>
                    <a:pt x="4125" y="7946"/>
                  </a:cubicBezTo>
                  <a:cubicBezTo>
                    <a:pt x="4125" y="15487"/>
                    <a:pt x="11948" y="21600"/>
                    <a:pt x="21598" y="21600"/>
                  </a:cubicBezTo>
                  <a:cubicBezTo>
                    <a:pt x="21598" y="21600"/>
                    <a:pt x="21600" y="21600"/>
                    <a:pt x="21600" y="21600"/>
                  </a:cubicBezTo>
                  <a:lnTo>
                    <a:pt x="21600" y="16556"/>
                  </a:lnTo>
                  <a:cubicBezTo>
                    <a:pt x="21600" y="16556"/>
                    <a:pt x="21598" y="16556"/>
                    <a:pt x="21598" y="16556"/>
                  </a:cubicBezTo>
                  <a:cubicBezTo>
                    <a:pt x="15512" y="16556"/>
                    <a:pt x="10578" y="12702"/>
                    <a:pt x="10578" y="7946"/>
                  </a:cubicBezTo>
                  <a:cubicBezTo>
                    <a:pt x="10578" y="7903"/>
                    <a:pt x="10582" y="7860"/>
                    <a:pt x="10582" y="7818"/>
                  </a:cubicBezTo>
                  <a:lnTo>
                    <a:pt x="14736" y="7818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accent1">
                <a:satOff val="-9155"/>
                <a:lumOff val="-326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6" grpId="1"/>
      <p:bldP build="whole" bldLvl="1" animBg="1" rev="0" advAuto="0" spid="410" grpId="3"/>
      <p:bldP build="whole" bldLvl="1" animBg="1" rev="0" advAuto="0" spid="407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DOCKER - Dockerfile"/>
          <p:cNvSpPr txBox="1"/>
          <p:nvPr>
            <p:ph type="title"/>
          </p:nvPr>
        </p:nvSpPr>
        <p:spPr>
          <a:xfrm>
            <a:off x="475644" y="457822"/>
            <a:ext cx="21971001" cy="1689101"/>
          </a:xfrm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Dockerfile </a:t>
            </a:r>
          </a:p>
        </p:txBody>
      </p:sp>
      <p:pic>
        <p:nvPicPr>
          <p:cNvPr id="413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FROM python:3.9-slim…"/>
          <p:cNvSpPr txBox="1"/>
          <p:nvPr/>
        </p:nvSpPr>
        <p:spPr>
          <a:xfrm>
            <a:off x="1258901" y="3123948"/>
            <a:ext cx="10286366" cy="876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rPr b="1"/>
              <a:t>FROM</a:t>
            </a:r>
            <a:r>
              <a:t> python:3.9-slim</a:t>
            </a:r>
          </a:p>
          <a:p>
            <a:pPr>
              <a:defRPr sz="2500"/>
            </a:pPr>
            <a:r>
              <a:rPr b="1"/>
              <a:t>LABEL</a:t>
            </a:r>
            <a:r>
              <a:t> maintainer="tucorreo@example.com"</a:t>
            </a:r>
          </a:p>
          <a:p>
            <a:pPr>
              <a:defRPr sz="2500"/>
            </a:pPr>
            <a:r>
              <a:rPr b="1"/>
              <a:t>LABEL</a:t>
            </a:r>
            <a:r>
              <a:t> description="Imagen de ejemplo para de una aplicación Flask"</a:t>
            </a:r>
          </a:p>
          <a:p>
            <a:pPr>
              <a:defRPr sz="2500"/>
            </a:pPr>
            <a:r>
              <a:rPr b="1"/>
              <a:t>WORKDIR</a:t>
            </a:r>
            <a:r>
              <a:t> /app</a:t>
            </a:r>
          </a:p>
          <a:p>
            <a:pPr>
              <a:defRPr sz="2500"/>
            </a:pPr>
            <a:r>
              <a:rPr b="1"/>
              <a:t>COPY</a:t>
            </a:r>
            <a:r>
              <a:t> . .</a:t>
            </a:r>
          </a:p>
          <a:p>
            <a:pPr>
              <a:defRPr sz="2500"/>
            </a:pPr>
            <a:r>
              <a:rPr b="1"/>
              <a:t>RUN</a:t>
            </a:r>
            <a:r>
              <a:t> pip install --no-cache-dir -r requirements.txt</a:t>
            </a:r>
          </a:p>
          <a:p>
            <a:pPr>
              <a:defRPr sz="2500"/>
            </a:pPr>
            <a:r>
              <a:rPr b="1"/>
              <a:t>EXPOSE</a:t>
            </a:r>
            <a:r>
              <a:t> 5000</a:t>
            </a:r>
          </a:p>
          <a:p>
            <a:pPr>
              <a:defRPr sz="2500"/>
            </a:pPr>
            <a:r>
              <a:rPr b="1"/>
              <a:t>CMD</a:t>
            </a:r>
            <a:r>
              <a:t> ["python", "app.py"]</a:t>
            </a:r>
          </a:p>
        </p:txBody>
      </p:sp>
      <p:sp>
        <p:nvSpPr>
          <p:cNvPr id="415" name="Rectángulo"/>
          <p:cNvSpPr/>
          <p:nvPr/>
        </p:nvSpPr>
        <p:spPr>
          <a:xfrm>
            <a:off x="1236433" y="4071266"/>
            <a:ext cx="1060555" cy="63958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6" name="Rectángulo"/>
          <p:cNvSpPr/>
          <p:nvPr/>
        </p:nvSpPr>
        <p:spPr>
          <a:xfrm>
            <a:off x="1236433" y="3090909"/>
            <a:ext cx="1060555" cy="63958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7" name="Rectángulo"/>
          <p:cNvSpPr/>
          <p:nvPr/>
        </p:nvSpPr>
        <p:spPr>
          <a:xfrm>
            <a:off x="1199362" y="10300044"/>
            <a:ext cx="959422" cy="63958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8" name="Rectángulo"/>
          <p:cNvSpPr/>
          <p:nvPr/>
        </p:nvSpPr>
        <p:spPr>
          <a:xfrm>
            <a:off x="1236433" y="9289339"/>
            <a:ext cx="1393367" cy="63958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9" name="Rectángulo"/>
          <p:cNvSpPr/>
          <p:nvPr/>
        </p:nvSpPr>
        <p:spPr>
          <a:xfrm>
            <a:off x="1236433" y="8181187"/>
            <a:ext cx="885281" cy="639586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20" name="Rectángulo"/>
          <p:cNvSpPr/>
          <p:nvPr/>
        </p:nvSpPr>
        <p:spPr>
          <a:xfrm>
            <a:off x="1236433" y="7185655"/>
            <a:ext cx="1060555" cy="639587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21" name="Rectángulo"/>
          <p:cNvSpPr/>
          <p:nvPr/>
        </p:nvSpPr>
        <p:spPr>
          <a:xfrm>
            <a:off x="1236433" y="6190125"/>
            <a:ext cx="1699967" cy="639586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22" name="Rectángulo"/>
          <p:cNvSpPr/>
          <p:nvPr/>
        </p:nvSpPr>
        <p:spPr>
          <a:xfrm>
            <a:off x="1236433" y="5051624"/>
            <a:ext cx="1060555" cy="639586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23" name="Imagen base"/>
          <p:cNvSpPr txBox="1"/>
          <p:nvPr/>
        </p:nvSpPr>
        <p:spPr>
          <a:xfrm>
            <a:off x="6528935" y="3074152"/>
            <a:ext cx="258657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2600"/>
                </a:solidFill>
              </a:defRPr>
            </a:lvl1pPr>
          </a:lstStyle>
          <a:p>
            <a:pPr/>
            <a:r>
              <a:t>Imagen base</a:t>
            </a:r>
          </a:p>
        </p:txBody>
      </p:sp>
      <p:sp>
        <p:nvSpPr>
          <p:cNvPr id="424" name="Info. Metadatos"/>
          <p:cNvSpPr txBox="1"/>
          <p:nvPr/>
        </p:nvSpPr>
        <p:spPr>
          <a:xfrm>
            <a:off x="8250529" y="4054509"/>
            <a:ext cx="307189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2600"/>
                </a:solidFill>
              </a:defRPr>
            </a:lvl1pPr>
          </a:lstStyle>
          <a:p>
            <a:pPr/>
            <a:r>
              <a:t>Info. Metadatos</a:t>
            </a:r>
          </a:p>
        </p:txBody>
      </p:sp>
      <p:sp>
        <p:nvSpPr>
          <p:cNvPr id="425" name="Establece espacio de trabajo"/>
          <p:cNvSpPr txBox="1"/>
          <p:nvPr/>
        </p:nvSpPr>
        <p:spPr>
          <a:xfrm>
            <a:off x="5276930" y="6173367"/>
            <a:ext cx="562839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2600"/>
                </a:solidFill>
              </a:defRPr>
            </a:lvl1pPr>
          </a:lstStyle>
          <a:p>
            <a:pPr/>
            <a:r>
              <a:t>Establece espacio de trabajo</a:t>
            </a:r>
          </a:p>
        </p:txBody>
      </p:sp>
      <p:sp>
        <p:nvSpPr>
          <p:cNvPr id="426" name="Copia archivos del host a la imagen"/>
          <p:cNvSpPr txBox="1"/>
          <p:nvPr/>
        </p:nvSpPr>
        <p:spPr>
          <a:xfrm>
            <a:off x="5276930" y="6994196"/>
            <a:ext cx="68945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2600"/>
                </a:solidFill>
              </a:defRPr>
            </a:lvl1pPr>
          </a:lstStyle>
          <a:p>
            <a:pPr/>
            <a:r>
              <a:t>Copia archivos del host a la imagen</a:t>
            </a:r>
          </a:p>
        </p:txBody>
      </p:sp>
      <p:sp>
        <p:nvSpPr>
          <p:cNvPr id="427" name="Ejecutamos comandos. Dependencias"/>
          <p:cNvSpPr txBox="1"/>
          <p:nvPr/>
        </p:nvSpPr>
        <p:spPr>
          <a:xfrm>
            <a:off x="8477992" y="8164429"/>
            <a:ext cx="742801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2600"/>
                </a:solidFill>
              </a:defRPr>
            </a:lvl1pPr>
          </a:lstStyle>
          <a:p>
            <a:pPr/>
            <a:r>
              <a:t>Ejecutamos comandos. Dependencias</a:t>
            </a:r>
          </a:p>
        </p:txBody>
      </p:sp>
      <p:sp>
        <p:nvSpPr>
          <p:cNvPr id="428" name="Exponemos el puerto de la app"/>
          <p:cNvSpPr txBox="1"/>
          <p:nvPr/>
        </p:nvSpPr>
        <p:spPr>
          <a:xfrm>
            <a:off x="4014543" y="9270471"/>
            <a:ext cx="612838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2600"/>
                </a:solidFill>
              </a:defRPr>
            </a:lvl1pPr>
          </a:lstStyle>
          <a:p>
            <a:pPr/>
            <a:r>
              <a:t>Exponemos el puerto de la app</a:t>
            </a:r>
          </a:p>
        </p:txBody>
      </p:sp>
      <p:sp>
        <p:nvSpPr>
          <p:cNvPr id="429" name="Ejecutamos la app"/>
          <p:cNvSpPr txBox="1"/>
          <p:nvPr/>
        </p:nvSpPr>
        <p:spPr>
          <a:xfrm>
            <a:off x="5498401" y="10283287"/>
            <a:ext cx="372903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>
                <a:solidFill>
                  <a:srgbClr val="FF2600"/>
                </a:solidFill>
              </a:defRPr>
            </a:lvl1pPr>
          </a:lstStyle>
          <a:p>
            <a:pPr/>
            <a:r>
              <a:t>Ejecutamos la app </a:t>
            </a:r>
          </a:p>
        </p:txBody>
      </p:sp>
      <p:grpSp>
        <p:nvGrpSpPr>
          <p:cNvPr id="437" name="Agrupar"/>
          <p:cNvGrpSpPr/>
          <p:nvPr/>
        </p:nvGrpSpPr>
        <p:grpSpPr>
          <a:xfrm>
            <a:off x="16145425" y="2896975"/>
            <a:ext cx="2057066" cy="7842579"/>
            <a:chOff x="0" y="0"/>
            <a:chExt cx="2057065" cy="7842577"/>
          </a:xfrm>
        </p:grpSpPr>
        <p:sp>
          <p:nvSpPr>
            <p:cNvPr id="430" name="Capa: SI"/>
            <p:cNvSpPr txBox="1"/>
            <p:nvPr/>
          </p:nvSpPr>
          <p:spPr>
            <a:xfrm>
              <a:off x="0" y="-1"/>
              <a:ext cx="1698079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300">
                  <a:solidFill>
                    <a:schemeClr val="accent3">
                      <a:satOff val="-6303"/>
                      <a:lumOff val="-14839"/>
                    </a:schemeClr>
                  </a:solidFill>
                </a:defRPr>
              </a:lvl1pPr>
            </a:lstStyle>
            <a:p>
              <a:pPr/>
              <a:r>
                <a:t>Capa: SI</a:t>
              </a:r>
            </a:p>
          </p:txBody>
        </p:sp>
        <p:sp>
          <p:nvSpPr>
            <p:cNvPr id="431" name="Capa: NO"/>
            <p:cNvSpPr txBox="1"/>
            <p:nvPr/>
          </p:nvSpPr>
          <p:spPr>
            <a:xfrm>
              <a:off x="27897" y="825534"/>
              <a:ext cx="2029169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300">
                  <a:solidFill>
                    <a:schemeClr val="accent4">
                      <a:hueOff val="-297102"/>
                      <a:satOff val="16978"/>
                      <a:lumOff val="-20883"/>
                    </a:schemeClr>
                  </a:solidFill>
                </a:defRPr>
              </a:lvl1pPr>
            </a:lstStyle>
            <a:p>
              <a:pPr/>
              <a:r>
                <a:t>Capa: NO</a:t>
              </a:r>
            </a:p>
          </p:txBody>
        </p:sp>
        <p:sp>
          <p:nvSpPr>
            <p:cNvPr id="432" name="Capa: SI"/>
            <p:cNvSpPr txBox="1"/>
            <p:nvPr/>
          </p:nvSpPr>
          <p:spPr>
            <a:xfrm>
              <a:off x="0" y="2897044"/>
              <a:ext cx="1698079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300">
                  <a:solidFill>
                    <a:schemeClr val="accent3">
                      <a:satOff val="-6303"/>
                      <a:lumOff val="-14839"/>
                    </a:schemeClr>
                  </a:solidFill>
                </a:defRPr>
              </a:lvl1pPr>
            </a:lstStyle>
            <a:p>
              <a:pPr/>
              <a:r>
                <a:t>Capa: SI</a:t>
              </a:r>
            </a:p>
          </p:txBody>
        </p:sp>
        <p:sp>
          <p:nvSpPr>
            <p:cNvPr id="433" name="Capa: SI"/>
            <p:cNvSpPr txBox="1"/>
            <p:nvPr/>
          </p:nvSpPr>
          <p:spPr>
            <a:xfrm>
              <a:off x="0" y="4082249"/>
              <a:ext cx="1698079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300">
                  <a:solidFill>
                    <a:schemeClr val="accent3">
                      <a:satOff val="-6303"/>
                      <a:lumOff val="-14839"/>
                    </a:schemeClr>
                  </a:solidFill>
                </a:defRPr>
              </a:lvl1pPr>
            </a:lstStyle>
            <a:p>
              <a:pPr/>
              <a:r>
                <a:t>Capa: SI</a:t>
              </a:r>
            </a:p>
          </p:txBody>
        </p:sp>
        <p:sp>
          <p:nvSpPr>
            <p:cNvPr id="434" name="Capa: SI"/>
            <p:cNvSpPr txBox="1"/>
            <p:nvPr/>
          </p:nvSpPr>
          <p:spPr>
            <a:xfrm>
              <a:off x="0" y="5267454"/>
              <a:ext cx="1698079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300">
                  <a:solidFill>
                    <a:schemeClr val="accent3">
                      <a:satOff val="-6303"/>
                      <a:lumOff val="-14839"/>
                    </a:schemeClr>
                  </a:solidFill>
                </a:defRPr>
              </a:lvl1pPr>
            </a:lstStyle>
            <a:p>
              <a:pPr/>
              <a:r>
                <a:t>Capa: SI</a:t>
              </a:r>
            </a:p>
          </p:txBody>
        </p:sp>
        <p:sp>
          <p:nvSpPr>
            <p:cNvPr id="435" name="Capa: NO"/>
            <p:cNvSpPr txBox="1"/>
            <p:nvPr/>
          </p:nvSpPr>
          <p:spPr>
            <a:xfrm>
              <a:off x="27897" y="6218465"/>
              <a:ext cx="2029169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300">
                  <a:solidFill>
                    <a:schemeClr val="accent4">
                      <a:hueOff val="-297102"/>
                      <a:satOff val="16978"/>
                      <a:lumOff val="-20883"/>
                    </a:schemeClr>
                  </a:solidFill>
                </a:defRPr>
              </a:lvl1pPr>
            </a:lstStyle>
            <a:p>
              <a:pPr/>
              <a:r>
                <a:t>Capa: NO</a:t>
              </a:r>
            </a:p>
          </p:txBody>
        </p:sp>
        <p:sp>
          <p:nvSpPr>
            <p:cNvPr id="436" name="Capa: NO"/>
            <p:cNvSpPr txBox="1"/>
            <p:nvPr/>
          </p:nvSpPr>
          <p:spPr>
            <a:xfrm>
              <a:off x="27897" y="7169477"/>
              <a:ext cx="2029169" cy="67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300">
                  <a:solidFill>
                    <a:schemeClr val="accent4">
                      <a:hueOff val="-297102"/>
                      <a:satOff val="16978"/>
                      <a:lumOff val="-20883"/>
                    </a:schemeClr>
                  </a:solidFill>
                </a:defRPr>
              </a:lvl1pPr>
            </a:lstStyle>
            <a:p>
              <a:pPr/>
              <a:r>
                <a:t>Capa: NO</a:t>
              </a:r>
            </a:p>
          </p:txBody>
        </p:sp>
      </p:grpSp>
      <p:pic>
        <p:nvPicPr>
          <p:cNvPr id="438" name="Captura de pantalla 2024-11-06 a las 20.15.16.png" descr="Captura de pantalla 2024-11-06 a las 20.15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8165" y="3675896"/>
            <a:ext cx="20067670" cy="6959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9" grpId="10"/>
      <p:bldP build="whole" bldLvl="1" animBg="1" rev="0" advAuto="0" spid="426" grpId="9"/>
      <p:bldP build="whole" bldLvl="1" animBg="1" rev="0" advAuto="0" spid="418" grpId="12"/>
      <p:bldP build="whole" bldLvl="1" animBg="1" rev="0" advAuto="0" spid="422" grpId="4"/>
      <p:bldP build="whole" bldLvl="1" animBg="1" rev="0" advAuto="0" spid="423" grpId="2"/>
      <p:bldP build="whole" bldLvl="1" animBg="1" rev="0" advAuto="0" spid="415" grpId="3"/>
      <p:bldP build="whole" bldLvl="1" animBg="1" rev="0" advAuto="0" spid="427" grpId="11"/>
      <p:bldP build="whole" bldLvl="1" animBg="1" rev="0" advAuto="0" spid="416" grpId="1"/>
      <p:bldP build="whole" bldLvl="1" animBg="1" rev="0" advAuto="0" spid="425" grpId="7"/>
      <p:bldP build="whole" bldLvl="1" animBg="1" rev="0" advAuto="0" spid="420" grpId="8"/>
      <p:bldP build="whole" bldLvl="1" animBg="1" rev="0" advAuto="0" spid="417" grpId="14"/>
      <p:bldP build="whole" bldLvl="1" animBg="1" rev="0" advAuto="0" spid="429" grpId="15"/>
      <p:bldP build="whole" bldLvl="1" animBg="1" rev="0" advAuto="0" spid="437" grpId="16"/>
      <p:bldP build="whole" bldLvl="1" animBg="1" rev="0" advAuto="0" spid="438" grpId="17"/>
      <p:bldP build="whole" bldLvl="1" animBg="1" rev="0" advAuto="0" spid="424" grpId="5"/>
      <p:bldP build="whole" bldLvl="1" animBg="1" rev="0" advAuto="0" spid="421" grpId="6"/>
      <p:bldP build="whole" bldLvl="1" animBg="1" rev="0" advAuto="0" spid="428" grpId="1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DOCKER - Práctic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Práctica</a:t>
            </a:r>
          </a:p>
        </p:txBody>
      </p:sp>
      <p:pic>
        <p:nvPicPr>
          <p:cNvPr id="441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Práctica: Practica_Docker_Despliegue_App"/>
          <p:cNvSpPr txBox="1"/>
          <p:nvPr/>
        </p:nvSpPr>
        <p:spPr>
          <a:xfrm>
            <a:off x="5470232" y="5840009"/>
            <a:ext cx="164067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Práctica: Practica_Docker_Despliegue_App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DOCKER: reduciendo imáge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DOCKER: reduciendo imágenes </a:t>
            </a:r>
          </a:p>
        </p:txBody>
      </p:sp>
      <p:pic>
        <p:nvPicPr>
          <p:cNvPr id="445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Realizar una creación multi-state.…"/>
          <p:cNvSpPr txBox="1"/>
          <p:nvPr/>
        </p:nvSpPr>
        <p:spPr>
          <a:xfrm>
            <a:off x="1280063" y="2883977"/>
            <a:ext cx="18402659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Realizar una creación multi-state.</a:t>
            </a:r>
          </a:p>
          <a:p>
            <a:pPr defTabSz="457200">
              <a:spcBef>
                <a:spcPts val="0"/>
              </a:spcBef>
              <a:defRPr sz="2900"/>
            </a:pPr>
            <a:r>
              <a:t>permite crear imágenes optimizadas y más ligeras, eliminando las dependencias y archivos que solo se necesitan durante la construcción. En una construcción multi-etapa, se pueden usar varias etapas en el Dockerfile para realizar el build en una etapa y luego copiar solo los archivos necesarios a la imagen final.</a:t>
            </a:r>
          </a:p>
        </p:txBody>
      </p:sp>
      <p:sp>
        <p:nvSpPr>
          <p:cNvPr id="447" name="# Primera etapa: build…"/>
          <p:cNvSpPr txBox="1"/>
          <p:nvPr/>
        </p:nvSpPr>
        <p:spPr>
          <a:xfrm>
            <a:off x="2431714" y="5767954"/>
            <a:ext cx="5987952" cy="620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spcBef>
                <a:spcPts val="10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# Primera etapa: build</a:t>
            </a:r>
          </a:p>
          <a:p>
            <a:pPr defTabSz="457200">
              <a:spcBef>
                <a:spcPts val="10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FROM golang:1.16 AS builder</a:t>
            </a:r>
          </a:p>
          <a:p>
            <a:pPr defTabSz="457200">
              <a:spcBef>
                <a:spcPts val="10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WORKDIR /app</a:t>
            </a:r>
          </a:p>
          <a:p>
            <a:pPr defTabSz="457200">
              <a:spcBef>
                <a:spcPts val="10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COPY . .</a:t>
            </a:r>
          </a:p>
          <a:p>
            <a:pPr defTabSz="457200">
              <a:spcBef>
                <a:spcPts val="10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RUN go build -o main .</a:t>
            </a:r>
          </a:p>
          <a:p>
            <a:pPr defTabSz="457200">
              <a:spcBef>
                <a:spcPts val="10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 </a:t>
            </a:r>
          </a:p>
          <a:p>
            <a:pPr defTabSz="457200">
              <a:spcBef>
                <a:spcPts val="10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# Segunda etapa: solo ejecutable</a:t>
            </a:r>
          </a:p>
          <a:p>
            <a:pPr defTabSz="457200">
              <a:spcBef>
                <a:spcPts val="10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FROM alpine:latest</a:t>
            </a:r>
          </a:p>
          <a:p>
            <a:pPr defTabSz="457200">
              <a:spcBef>
                <a:spcPts val="10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COPY --from=builder /app/main /app/</a:t>
            </a:r>
          </a:p>
          <a:p>
            <a:pPr defTabSz="457200">
              <a:spcBef>
                <a:spcPts val="1000"/>
              </a:spcBef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CMD ["/app/main"]</a:t>
            </a:r>
          </a:p>
        </p:txBody>
      </p:sp>
      <p:grpSp>
        <p:nvGrpSpPr>
          <p:cNvPr id="450" name="Agrupar"/>
          <p:cNvGrpSpPr/>
          <p:nvPr/>
        </p:nvGrpSpPr>
        <p:grpSpPr>
          <a:xfrm>
            <a:off x="10847627" y="6742402"/>
            <a:ext cx="12140263" cy="2876828"/>
            <a:chOff x="0" y="0"/>
            <a:chExt cx="12140262" cy="2876826"/>
          </a:xfrm>
        </p:grpSpPr>
        <p:sp>
          <p:nvSpPr>
            <p:cNvPr id="448" name="Imagen final sin go, solo con el código necesario"/>
            <p:cNvSpPr txBox="1"/>
            <p:nvPr/>
          </p:nvSpPr>
          <p:spPr>
            <a:xfrm>
              <a:off x="0" y="0"/>
              <a:ext cx="11395964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Imagen final sin go, solo con el código necesario</a:t>
              </a:r>
            </a:p>
          </p:txBody>
        </p:sp>
        <p:sp>
          <p:nvSpPr>
            <p:cNvPr id="449" name="Reduce el tamaño de la imagen final y elimina archivos innecesarios"/>
            <p:cNvSpPr txBox="1"/>
            <p:nvPr/>
          </p:nvSpPr>
          <p:spPr>
            <a:xfrm>
              <a:off x="44294" y="1378226"/>
              <a:ext cx="12095969" cy="1498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457200">
                <a:spcBef>
                  <a:spcPts val="0"/>
                </a:spcBef>
              </a:lvl1pPr>
            </a:lstStyle>
            <a:p>
              <a:pPr/>
              <a:r>
                <a:t>Reduce el tamaño de la imagen final y elimina archivos innecesarios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7" grpId="1"/>
      <p:bldP build="whole" bldLvl="1" animBg="1" rev="0" advAuto="0" spid="450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DOCKER: dockerfile buenas práct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85" sz="8600"/>
            </a:lvl1pPr>
          </a:lstStyle>
          <a:p>
            <a:pPr/>
            <a:r>
              <a:t>DOCKER: dockerfile buenas prácticas</a:t>
            </a:r>
          </a:p>
        </p:txBody>
      </p:sp>
      <p:pic>
        <p:nvPicPr>
          <p:cNvPr id="453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1 - Imagen Base: Inicio de un FROM con una imagen oficial…"/>
          <p:cNvSpPr txBox="1"/>
          <p:nvPr/>
        </p:nvSpPr>
        <p:spPr>
          <a:xfrm>
            <a:off x="1563623" y="3725373"/>
            <a:ext cx="21429981" cy="727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1 - Imagen Base: Inicio de un FROM con una </a:t>
            </a:r>
            <a:r>
              <a:rPr b="1"/>
              <a:t>imagen oficial</a:t>
            </a:r>
            <a:endParaRPr b="1"/>
          </a:p>
          <a:p>
            <a:pPr/>
            <a:r>
              <a:t>2- Aplicar construcción </a:t>
            </a:r>
            <a:r>
              <a:rPr b="1"/>
              <a:t>multi-stage</a:t>
            </a:r>
            <a:r>
              <a:t> para reducir tamaño y contenido innecesario</a:t>
            </a:r>
          </a:p>
          <a:p>
            <a:pPr/>
            <a:r>
              <a:t>3- Configurar </a:t>
            </a:r>
            <a:r>
              <a:rPr b="1"/>
              <a:t>usuarios sin privilegios</a:t>
            </a:r>
            <a:r>
              <a:t> </a:t>
            </a:r>
          </a:p>
          <a:p>
            <a:pPr/>
            <a:r>
              <a:t>4- Utilizar </a:t>
            </a:r>
            <a:r>
              <a:rPr b="1"/>
              <a:t>volúmenes</a:t>
            </a:r>
            <a:r>
              <a:t> solo para persistencia necesaria. Evitar directorios sensibles</a:t>
            </a:r>
          </a:p>
          <a:p>
            <a:pPr/>
            <a:r>
              <a:t>5- Configurar el sistema de archivos en modo </a:t>
            </a:r>
            <a:r>
              <a:rPr b="1"/>
              <a:t>solo lectura</a:t>
            </a:r>
            <a:r>
              <a:t> menos donde queramos ejecutar</a:t>
            </a:r>
          </a:p>
          <a:p>
            <a:pPr/>
            <a:r>
              <a:t>6- </a:t>
            </a:r>
            <a:r>
              <a:rPr b="1"/>
              <a:t>No meter secretos</a:t>
            </a:r>
            <a:r>
              <a:t>, queda guardado en el 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¿Qué vamos a v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¿Qué vamos a ver? </a:t>
            </a:r>
          </a:p>
        </p:txBody>
      </p:sp>
      <p:sp>
        <p:nvSpPr>
          <p:cNvPr id="191" name="Docker…"/>
          <p:cNvSpPr txBox="1"/>
          <p:nvPr>
            <p:ph type="body" idx="1"/>
          </p:nvPr>
        </p:nvSpPr>
        <p:spPr>
          <a:xfrm>
            <a:off x="1206500" y="2768366"/>
            <a:ext cx="21971000" cy="9802591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Docker</a:t>
            </a:r>
          </a:p>
          <a:p>
            <a:pPr/>
          </a:p>
          <a:p>
            <a:pPr/>
            <a:r>
              <a:t>Necesidad de orquestar:</a:t>
            </a:r>
          </a:p>
        </p:txBody>
      </p:sp>
      <p:sp>
        <p:nvSpPr>
          <p:cNvPr id="192" name="Flecha 10"/>
          <p:cNvSpPr/>
          <p:nvPr/>
        </p:nvSpPr>
        <p:spPr>
          <a:xfrm>
            <a:off x="4810501" y="3545737"/>
            <a:ext cx="2241238" cy="1822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3" name="Creación de servicios desde el punto de vista de la seguridad"/>
          <p:cNvSpPr txBox="1"/>
          <p:nvPr/>
        </p:nvSpPr>
        <p:spPr>
          <a:xfrm>
            <a:off x="8057088" y="3707726"/>
            <a:ext cx="9378824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Creación de servicios desde el punto de vista de la seguridad </a:t>
            </a:r>
          </a:p>
        </p:txBody>
      </p:sp>
      <p:pic>
        <p:nvPicPr>
          <p:cNvPr id="194" name="DockerSwarmLogo.png" descr="DockerSwarm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1192" y="7068539"/>
            <a:ext cx="6502401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3005" y="7342954"/>
            <a:ext cx="8238564" cy="41916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4"/>
      <p:bldP build="whole" bldLvl="1" animBg="1" rev="0" advAuto="0" spid="194" grpId="3"/>
      <p:bldP build="whole" bldLvl="1" animBg="1" rev="0" advAuto="0" spid="193" grpId="2"/>
      <p:bldP build="whole" bldLvl="1" animBg="1" rev="0" advAuto="0" spid="19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DOCKER - Demostra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Demostración </a:t>
            </a:r>
          </a:p>
        </p:txBody>
      </p:sp>
      <p:pic>
        <p:nvPicPr>
          <p:cNvPr id="457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Práctica : Usuarios con privilegios"/>
          <p:cNvSpPr txBox="1"/>
          <p:nvPr/>
        </p:nvSpPr>
        <p:spPr>
          <a:xfrm>
            <a:off x="7171202" y="4916483"/>
            <a:ext cx="78282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Práctica : Usuarios con privilegios</a:t>
            </a:r>
          </a:p>
        </p:txBody>
      </p:sp>
      <p:sp>
        <p:nvSpPr>
          <p:cNvPr id="459" name="Práctica: Configuraciones peligrosas"/>
          <p:cNvSpPr txBox="1"/>
          <p:nvPr/>
        </p:nvSpPr>
        <p:spPr>
          <a:xfrm>
            <a:off x="7184435" y="6457950"/>
            <a:ext cx="851052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Práctica: Configuraciones peligrosas</a:t>
            </a:r>
          </a:p>
        </p:txBody>
      </p:sp>
      <p:sp>
        <p:nvSpPr>
          <p:cNvPr id="460" name="Práctica: Herramientas de escaneo"/>
          <p:cNvSpPr txBox="1"/>
          <p:nvPr/>
        </p:nvSpPr>
        <p:spPr>
          <a:xfrm>
            <a:off x="7175962" y="7976459"/>
            <a:ext cx="821740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Práctica: Herramientas de escaneo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DOCKER : Seguridad CI/C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: Seguridad CI/CD</a:t>
            </a:r>
          </a:p>
        </p:txBody>
      </p:sp>
      <p:pic>
        <p:nvPicPr>
          <p:cNvPr id="463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Vectores de ataque: Modificación del código fuente, dockerfile manipulado, vulnerabilidades en la imagen base, ataques en la maquina de construcción, registry comprometido, etc"/>
          <p:cNvSpPr txBox="1"/>
          <p:nvPr/>
        </p:nvSpPr>
        <p:spPr>
          <a:xfrm>
            <a:off x="1147180" y="2655390"/>
            <a:ext cx="21172466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Vectores de ataque: Modificación del código fuente, dockerfile manipulado, vulnerabilidades en la imagen base, ataques en la maquina de construcción, registry comprometido, etc</a:t>
            </a:r>
          </a:p>
        </p:txBody>
      </p:sp>
      <p:sp>
        <p:nvSpPr>
          <p:cNvPr id="465" name="Tenemos que meter seguridad en todo el Pipeline CI/CD"/>
          <p:cNvSpPr txBox="1"/>
          <p:nvPr/>
        </p:nvSpPr>
        <p:spPr>
          <a:xfrm>
            <a:off x="1169328" y="5701486"/>
            <a:ext cx="1328369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Tenemos que meter seguridad en todo el Pipeline CI/CD</a:t>
            </a:r>
          </a:p>
        </p:txBody>
      </p:sp>
      <p:grpSp>
        <p:nvGrpSpPr>
          <p:cNvPr id="477" name="Agrupar"/>
          <p:cNvGrpSpPr/>
          <p:nvPr/>
        </p:nvGrpSpPr>
        <p:grpSpPr>
          <a:xfrm>
            <a:off x="3606177" y="7544024"/>
            <a:ext cx="15591138" cy="3865560"/>
            <a:chOff x="0" y="0"/>
            <a:chExt cx="15591137" cy="3865558"/>
          </a:xfrm>
        </p:grpSpPr>
        <p:sp>
          <p:nvSpPr>
            <p:cNvPr id="466" name="Commit"/>
            <p:cNvSpPr/>
            <p:nvPr/>
          </p:nvSpPr>
          <p:spPr>
            <a:xfrm>
              <a:off x="2768392" y="934522"/>
              <a:ext cx="2041344" cy="1520195"/>
            </a:xfrm>
            <a:prstGeom prst="rect">
              <a:avLst/>
            </a:prstGeom>
            <a:solidFill>
              <a:schemeClr val="accent4">
                <a:hueOff val="-297102"/>
                <a:satOff val="16978"/>
                <a:lumOff val="-2088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Commit</a:t>
              </a:r>
            </a:p>
          </p:txBody>
        </p:sp>
        <p:sp>
          <p:nvSpPr>
            <p:cNvPr id="467" name="Build"/>
            <p:cNvSpPr/>
            <p:nvPr/>
          </p:nvSpPr>
          <p:spPr>
            <a:xfrm>
              <a:off x="5420166" y="934522"/>
              <a:ext cx="2041344" cy="1520195"/>
            </a:xfrm>
            <a:prstGeom prst="rect">
              <a:avLst/>
            </a:prstGeom>
            <a:solidFill>
              <a:schemeClr val="accent4">
                <a:hueOff val="-297102"/>
                <a:satOff val="16978"/>
                <a:lumOff val="-2088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Build</a:t>
              </a:r>
            </a:p>
          </p:txBody>
        </p:sp>
        <p:sp>
          <p:nvSpPr>
            <p:cNvPr id="468" name="Test"/>
            <p:cNvSpPr/>
            <p:nvPr/>
          </p:nvSpPr>
          <p:spPr>
            <a:xfrm>
              <a:off x="8140976" y="934522"/>
              <a:ext cx="2041345" cy="1520195"/>
            </a:xfrm>
            <a:prstGeom prst="rect">
              <a:avLst/>
            </a:prstGeom>
            <a:solidFill>
              <a:schemeClr val="accent4">
                <a:hueOff val="-297102"/>
                <a:satOff val="16978"/>
                <a:lumOff val="-2088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Test</a:t>
              </a:r>
            </a:p>
          </p:txBody>
        </p:sp>
        <p:sp>
          <p:nvSpPr>
            <p:cNvPr id="469" name="Deploy"/>
            <p:cNvSpPr/>
            <p:nvPr/>
          </p:nvSpPr>
          <p:spPr>
            <a:xfrm>
              <a:off x="10861786" y="934522"/>
              <a:ext cx="2041345" cy="1520195"/>
            </a:xfrm>
            <a:prstGeom prst="rect">
              <a:avLst/>
            </a:prstGeom>
            <a:solidFill>
              <a:schemeClr val="accent4">
                <a:hueOff val="-297102"/>
                <a:satOff val="16978"/>
                <a:lumOff val="-2088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Deploy</a:t>
              </a:r>
            </a:p>
          </p:txBody>
        </p:sp>
        <p:sp>
          <p:nvSpPr>
            <p:cNvPr id="470" name="Code"/>
            <p:cNvSpPr/>
            <p:nvPr/>
          </p:nvSpPr>
          <p:spPr>
            <a:xfrm>
              <a:off x="0" y="2595558"/>
              <a:ext cx="2264443" cy="1270001"/>
            </a:xfrm>
            <a:prstGeom prst="rect">
              <a:avLst/>
            </a:prstGeom>
            <a:solidFill>
              <a:schemeClr val="accent1">
                <a:satOff val="-9155"/>
                <a:lumOff val="-3267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Code</a:t>
              </a:r>
            </a:p>
          </p:txBody>
        </p:sp>
        <p:sp>
          <p:nvSpPr>
            <p:cNvPr id="471" name="App"/>
            <p:cNvSpPr/>
            <p:nvPr/>
          </p:nvSpPr>
          <p:spPr>
            <a:xfrm>
              <a:off x="13326695" y="2438252"/>
              <a:ext cx="2264443" cy="1270001"/>
            </a:xfrm>
            <a:prstGeom prst="rect">
              <a:avLst/>
            </a:prstGeom>
            <a:solidFill>
              <a:schemeClr val="accent1">
                <a:satOff val="-9155"/>
                <a:lumOff val="-3267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App</a:t>
              </a:r>
            </a:p>
          </p:txBody>
        </p:sp>
        <p:sp>
          <p:nvSpPr>
            <p:cNvPr id="472" name="Línea"/>
            <p:cNvSpPr/>
            <p:nvPr/>
          </p:nvSpPr>
          <p:spPr>
            <a:xfrm flipV="1">
              <a:off x="2301043" y="3072731"/>
              <a:ext cx="11053561" cy="26999"/>
            </a:xfrm>
            <a:prstGeom prst="line">
              <a:avLst/>
            </a:prstGeom>
            <a:noFill/>
            <a:ln w="50800" cap="flat">
              <a:solidFill>
                <a:schemeClr val="accent1">
                  <a:satOff val="-9155"/>
                  <a:lumOff val="-3267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73" name="Seguridad"/>
            <p:cNvSpPr/>
            <p:nvPr/>
          </p:nvSpPr>
          <p:spPr>
            <a:xfrm>
              <a:off x="2768392" y="0"/>
              <a:ext cx="2041344" cy="8001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Seguridad</a:t>
              </a:r>
            </a:p>
          </p:txBody>
        </p:sp>
        <p:sp>
          <p:nvSpPr>
            <p:cNvPr id="474" name="Seguridad"/>
            <p:cNvSpPr/>
            <p:nvPr/>
          </p:nvSpPr>
          <p:spPr>
            <a:xfrm>
              <a:off x="5420166" y="0"/>
              <a:ext cx="2041344" cy="800100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Seguridad</a:t>
              </a:r>
            </a:p>
          </p:txBody>
        </p:sp>
        <p:sp>
          <p:nvSpPr>
            <p:cNvPr id="475" name="Seguridad"/>
            <p:cNvSpPr/>
            <p:nvPr/>
          </p:nvSpPr>
          <p:spPr>
            <a:xfrm>
              <a:off x="8140976" y="0"/>
              <a:ext cx="2041345" cy="800100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Seguridad</a:t>
              </a:r>
            </a:p>
          </p:txBody>
        </p:sp>
        <p:sp>
          <p:nvSpPr>
            <p:cNvPr id="476" name="Seguridad"/>
            <p:cNvSpPr/>
            <p:nvPr/>
          </p:nvSpPr>
          <p:spPr>
            <a:xfrm>
              <a:off x="10861786" y="0"/>
              <a:ext cx="2041345" cy="800100"/>
            </a:xfrm>
            <a:prstGeom prst="rect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2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Seguridad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5" grpId="1"/>
      <p:bldP build="whole" bldLvl="1" animBg="1" rev="0" advAuto="0" spid="477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DOCKER :  a tener en cuen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:  a tener en cuenta</a:t>
            </a:r>
          </a:p>
        </p:txBody>
      </p:sp>
      <p:pic>
        <p:nvPicPr>
          <p:cNvPr id="480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Además de asegurar la imagen Docker, es importante securizar el entorno Docker completo:…"/>
          <p:cNvSpPr txBox="1"/>
          <p:nvPr/>
        </p:nvSpPr>
        <p:spPr>
          <a:xfrm>
            <a:off x="1191475" y="2939698"/>
            <a:ext cx="20782089" cy="8228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Además de asegurar la imagen Docker, es importante securizar el entorno Docker completo:</a:t>
            </a:r>
          </a:p>
          <a:p>
            <a:pPr defTabSz="457200"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AutoNum type="arabicPeriod" startAt="1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Protección del Docker Daemon</a:t>
            </a:r>
            <a:r>
              <a:t>: Configura el Daemon de Docker para que solo acepte conexiones seguras.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AutoNum type="arabicPeriod" startAt="1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Seguridad en el Docker Host</a:t>
            </a:r>
            <a:r>
              <a:t>: Asegura el sistema operativo donde corre Docker siguiendo las recomendaciones del CIS (Center for Internet Security) y aplicando escaneos de seguridad periódicos.</a:t>
            </a:r>
          </a:p>
          <a:p>
            <a:pPr defTabSz="457200"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spcBef>
                <a:spcPts val="100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Estas prácticas ayudan a mantener un entorno Docker seguro y minimizan riesgos en entornos de producción.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DOCKER : Contened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: Contenedores</a:t>
            </a:r>
          </a:p>
        </p:txBody>
      </p:sp>
      <p:pic>
        <p:nvPicPr>
          <p:cNvPr id="484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el contenedor es la unidad de trabajo más pequeña que podemos implementar.…"/>
          <p:cNvSpPr txBox="1"/>
          <p:nvPr/>
        </p:nvSpPr>
        <p:spPr>
          <a:xfrm>
            <a:off x="1257916" y="2724563"/>
            <a:ext cx="20405529" cy="3166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000"/>
              </a:spcBef>
            </a:pPr>
            <a:r>
              <a:t>el </a:t>
            </a:r>
            <a:r>
              <a:rPr b="1"/>
              <a:t>contenedor</a:t>
            </a:r>
            <a:r>
              <a:t> es la unidad de trabajo más pequeña que podemos implementar.</a:t>
            </a:r>
          </a:p>
          <a:p>
            <a:pPr defTabSz="457200">
              <a:spcBef>
                <a:spcPts val="1000"/>
              </a:spcBef>
            </a:pPr>
            <a:r>
              <a:t>Los contenedores son instancias activas de una imagen y representan entornos de ejecución aislados donde se ejecuta una aplicación específica.</a:t>
            </a:r>
          </a:p>
        </p:txBody>
      </p:sp>
      <p:sp>
        <p:nvSpPr>
          <p:cNvPr id="486" name="Acciones que podemos realizar:"/>
          <p:cNvSpPr txBox="1"/>
          <p:nvPr/>
        </p:nvSpPr>
        <p:spPr>
          <a:xfrm>
            <a:off x="1257916" y="5790075"/>
            <a:ext cx="76931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Acciones que podemos realizar: </a:t>
            </a:r>
          </a:p>
        </p:txBody>
      </p:sp>
      <p:sp>
        <p:nvSpPr>
          <p:cNvPr id="487" name="Iniciar"/>
          <p:cNvSpPr/>
          <p:nvPr/>
        </p:nvSpPr>
        <p:spPr>
          <a:xfrm>
            <a:off x="9541610" y="5555125"/>
            <a:ext cx="1895917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Iniciar</a:t>
            </a:r>
          </a:p>
        </p:txBody>
      </p:sp>
      <p:sp>
        <p:nvSpPr>
          <p:cNvPr id="488" name="Parar"/>
          <p:cNvSpPr/>
          <p:nvPr/>
        </p:nvSpPr>
        <p:spPr>
          <a:xfrm>
            <a:off x="11994060" y="5555125"/>
            <a:ext cx="1895917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Parar</a:t>
            </a:r>
          </a:p>
        </p:txBody>
      </p:sp>
      <p:sp>
        <p:nvSpPr>
          <p:cNvPr id="489" name="Reiniciar"/>
          <p:cNvSpPr/>
          <p:nvPr/>
        </p:nvSpPr>
        <p:spPr>
          <a:xfrm>
            <a:off x="14446510" y="5555125"/>
            <a:ext cx="1895917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Reiniciar</a:t>
            </a:r>
          </a:p>
        </p:txBody>
      </p:sp>
      <p:sp>
        <p:nvSpPr>
          <p:cNvPr id="490" name="Eliminar"/>
          <p:cNvSpPr/>
          <p:nvPr/>
        </p:nvSpPr>
        <p:spPr>
          <a:xfrm>
            <a:off x="16932967" y="5555125"/>
            <a:ext cx="1895918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Eliminar</a:t>
            </a:r>
          </a:p>
        </p:txBody>
      </p:sp>
      <p:sp>
        <p:nvSpPr>
          <p:cNvPr id="491" name="los contenedores mantienen su estado, permitiendo conservar la configuración y los datos temporales generados durante su ejecución"/>
          <p:cNvSpPr txBox="1"/>
          <p:nvPr/>
        </p:nvSpPr>
        <p:spPr>
          <a:xfrm>
            <a:off x="1067347" y="7854863"/>
            <a:ext cx="2128910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</a:lvl1pPr>
          </a:lstStyle>
          <a:p>
            <a:pPr/>
            <a:r>
              <a:t>los contenedores mantienen su estado, permitiendo conservar la configuración y los datos temporales generados durante su ejecución</a:t>
            </a:r>
          </a:p>
        </p:txBody>
      </p:sp>
      <p:sp>
        <p:nvSpPr>
          <p:cNvPr id="492" name="Cada contenedor está diseñado para ejecutar un único proceso o servicio, manteniendo una única responsabilidad.…"/>
          <p:cNvSpPr txBox="1"/>
          <p:nvPr/>
        </p:nvSpPr>
        <p:spPr>
          <a:xfrm>
            <a:off x="1121784" y="9241811"/>
            <a:ext cx="21785755" cy="359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</a:pPr>
          </a:p>
          <a:p>
            <a:pPr defTabSz="457200">
              <a:spcBef>
                <a:spcPts val="0"/>
              </a:spcBef>
            </a:pPr>
            <a:r>
              <a:t>Cada contenedor está diseñado para ejecutar un único proceso o servicio, manteniendo una única responsabilidad.</a:t>
            </a:r>
          </a:p>
          <a:p>
            <a:pPr defTabSz="457200">
              <a:spcBef>
                <a:spcPts val="0"/>
              </a:spcBef>
            </a:pPr>
          </a:p>
          <a:p>
            <a:pPr defTabSz="457200">
              <a:spcBef>
                <a:spcPts val="0"/>
              </a:spcBef>
            </a:pPr>
            <a:r>
              <a:t>Este enfoque simplifica la administración y asegura una arquitectura modular.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2" grpId="6"/>
      <p:bldP build="whole" bldLvl="1" animBg="1" rev="0" advAuto="0" spid="489" grpId="3"/>
      <p:bldP build="whole" bldLvl="1" animBg="1" rev="0" advAuto="0" spid="491" grpId="5"/>
      <p:bldP build="whole" bldLvl="1" animBg="1" rev="0" advAuto="0" spid="488" grpId="2"/>
      <p:bldP build="whole" bldLvl="1" animBg="1" rev="0" advAuto="0" spid="487" grpId="1"/>
      <p:bldP build="whole" bldLvl="1" animBg="1" rev="0" advAuto="0" spid="490" grpId="4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DOCKER : Aspectos clave contened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81" sz="8100"/>
            </a:lvl1pPr>
          </a:lstStyle>
          <a:p>
            <a:pPr/>
            <a:r>
              <a:t>DOCKER : Aspectos clave contenedores</a:t>
            </a:r>
          </a:p>
        </p:txBody>
      </p:sp>
      <p:pic>
        <p:nvPicPr>
          <p:cNvPr id="495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Entornos de Ejecución: Cada contenedor tiene su propio árbol de procesos, sistema de archivos y entorno de red, lo cual le proporciona aislamiento y evita interferencias con otros contenedores.…"/>
          <p:cNvSpPr txBox="1"/>
          <p:nvPr/>
        </p:nvSpPr>
        <p:spPr>
          <a:xfrm>
            <a:off x="2520303" y="3617740"/>
            <a:ext cx="18893480" cy="7492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Entornos de Ejecución</a:t>
            </a:r>
            <a:r>
              <a:t>: Cada contenedor tiene su propio árbol de procesos, sistema de archivos y entorno de red, lo cual le proporciona aislamiento y evita interferencias con otros contenedores.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Distintas</a:t>
            </a:r>
            <a:r>
              <a:t> </a:t>
            </a:r>
            <a:r>
              <a:rPr b="1"/>
              <a:t>Acciones</a:t>
            </a:r>
            <a:r>
              <a:t>: Los contenedores pueden iniciarse, detenerse, borrarse y reiniciarse según sea necesario.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Efímeros</a:t>
            </a:r>
            <a:r>
              <a:t>: Los contenedores suelen ser efímeros y están diseñados para ser actualizados, escalados y reemplazados sin afectar la aplicación en general.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Inmutabilidad</a:t>
            </a:r>
            <a:r>
              <a:t>: No se recomienda modificar el contenido dentro de un contenedor en ejecución. En su lugar, es mejor construir un volumen para obtener persistencia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DOCKER : Práctic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: Práctica</a:t>
            </a:r>
          </a:p>
        </p:txBody>
      </p:sp>
      <p:pic>
        <p:nvPicPr>
          <p:cNvPr id="499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Práctica: Jugando con contenedores"/>
          <p:cNvSpPr txBox="1"/>
          <p:nvPr/>
        </p:nvSpPr>
        <p:spPr>
          <a:xfrm>
            <a:off x="7866380" y="5922958"/>
            <a:ext cx="857402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Práctica: Jugando con contenedores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DOCKER : Re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: Redes</a:t>
            </a:r>
          </a:p>
        </p:txBody>
      </p:sp>
      <p:pic>
        <p:nvPicPr>
          <p:cNvPr id="503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Docker permite conectar contenedores a redes virtuales para que puedan comunicarse entre sí. Los principales tipos de redes en Docker son:…"/>
          <p:cNvSpPr txBox="1"/>
          <p:nvPr/>
        </p:nvSpPr>
        <p:spPr>
          <a:xfrm>
            <a:off x="1147180" y="2979294"/>
            <a:ext cx="20728882" cy="8731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000"/>
              </a:spcBef>
            </a:pPr>
            <a:r>
              <a:t>Docker permite conectar contenedores a redes virtuales para que puedan comunicarse entre sí. Los principales tipos de redes en Docker son: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Bridge</a:t>
            </a:r>
            <a:r>
              <a:t>: Red por defecto en Docker. Los contenedores en una misma red bridge pueden comunicarse entre ellos, pero están aislados del resto.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Host</a:t>
            </a:r>
            <a:r>
              <a:t>: El contenedor comparte la red del host, eliminando el aislamiento.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Overlay</a:t>
            </a:r>
            <a:r>
              <a:t>: Para conectar contenedores en diferentes hosts (usado en Swarm o Kubernetes).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None</a:t>
            </a:r>
            <a:r>
              <a:t>: Sin red; el contenedor está completamente aislado.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DOCKER : persistenc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: persistencia</a:t>
            </a:r>
          </a:p>
        </p:txBody>
      </p:sp>
      <p:pic>
        <p:nvPicPr>
          <p:cNvPr id="507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La persistencia permite conservar datos generados por los contenedores. Docker usa volúmenes y bind mounts para lograr esto:…"/>
          <p:cNvSpPr txBox="1"/>
          <p:nvPr/>
        </p:nvSpPr>
        <p:spPr>
          <a:xfrm>
            <a:off x="1125033" y="3742689"/>
            <a:ext cx="21668865" cy="623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000"/>
              </a:spcBef>
            </a:pPr>
            <a:r>
              <a:t>La persistencia permite conservar datos generados por los contenedores. Docker usa </a:t>
            </a:r>
            <a:r>
              <a:rPr b="1"/>
              <a:t>volúmenes</a:t>
            </a:r>
            <a:r>
              <a:t> y </a:t>
            </a:r>
            <a:r>
              <a:rPr b="1"/>
              <a:t>bind mounts</a:t>
            </a:r>
            <a:r>
              <a:t> para lograr esto:</a:t>
            </a:r>
          </a:p>
          <a:p>
            <a:pPr defTabSz="457200">
              <a:spcBef>
                <a:spcPts val="1000"/>
              </a:spcBef>
            </a:pP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Volúmenes</a:t>
            </a:r>
            <a:r>
              <a:t>: Son gestionados por Docker y recomendados para datos que deben persistir independientemente de la ubicación del contenedor.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Bind mounts</a:t>
            </a:r>
            <a:r>
              <a:t>: Montan directorios específicos del host en el contenedor; útiles para desarrollo pero menos portables.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DOCKER : Docker-compo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: Docker-compose</a:t>
            </a:r>
          </a:p>
        </p:txBody>
      </p:sp>
      <p:pic>
        <p:nvPicPr>
          <p:cNvPr id="511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Docker Compose es una herramienta que facilita la definición y gestión de aplicaciones multi-contenedor en un solo archivo (docker-compose.yml). Con Docker Compose puedes:…"/>
          <p:cNvSpPr txBox="1"/>
          <p:nvPr/>
        </p:nvSpPr>
        <p:spPr>
          <a:xfrm>
            <a:off x="1235769" y="4355431"/>
            <a:ext cx="19718943" cy="539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000"/>
              </a:spcBef>
            </a:pPr>
            <a:r>
              <a:t>Docker Compose es una herramienta que facilita la definición y gestión de aplicaciones multi-contenedor en un solo archivo (docker-compose.yml). Con Docker Compose puedes:</a:t>
            </a:r>
          </a:p>
          <a:p>
            <a:pPr defTabSz="457200">
              <a:spcBef>
                <a:spcPts val="1000"/>
              </a:spcBef>
            </a:pP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Definir redes y volúmenes</a:t>
            </a:r>
            <a:r>
              <a:t>: Crear redes y volúmenes compartidos entre servicios.</a:t>
            </a:r>
          </a:p>
          <a:p>
            <a:pPr marL="457200" indent="-317500" defTabSz="457200">
              <a:spcBef>
                <a:spcPts val="1000"/>
              </a:spcBef>
              <a:buSzPct val="100000"/>
              <a:buFont typeface="Helvetica"/>
              <a:buChar char="•"/>
            </a:pPr>
            <a:r>
              <a:rPr b="1"/>
              <a:t>Automatizar despliegues</a:t>
            </a:r>
            <a:r>
              <a:t>: Iniciar, detener y escalar contenedores de manera conjunta.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DOCKER : Tráfico y exposi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: Tráfico y exposición</a:t>
            </a:r>
          </a:p>
        </p:txBody>
      </p:sp>
      <p:pic>
        <p:nvPicPr>
          <p:cNvPr id="515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1*icFg8qm101mEateXl56xXA.png" descr="1*icFg8qm101mEateXl56xX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3195" y="3465214"/>
            <a:ext cx="17812892" cy="8371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Kubernetes vs Swar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vs Swarm </a:t>
            </a:r>
          </a:p>
        </p:txBody>
      </p:sp>
      <p:pic>
        <p:nvPicPr>
          <p:cNvPr id="198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995" y="2669908"/>
            <a:ext cx="6756912" cy="3437843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- Estabilidad y robustez…"/>
          <p:cNvSpPr txBox="1"/>
          <p:nvPr/>
        </p:nvSpPr>
        <p:spPr>
          <a:xfrm>
            <a:off x="10462828" y="3313612"/>
            <a:ext cx="12052040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14400" indent="-914400" defTabSz="457200">
              <a:spcBef>
                <a:spcPts val="0"/>
              </a:spcBef>
              <a:defRPr b="1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- Estabilidad y robustez</a:t>
            </a:r>
          </a:p>
          <a:p>
            <a:pPr marL="914400" indent="-914400" algn="just" defTabSz="457200"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</a:t>
            </a:r>
            <a:r>
              <a:rPr sz="3700"/>
              <a:t>Mayor numero de contenedores de forma mas eficiente</a:t>
            </a:r>
            <a:endParaRPr sz="3700"/>
          </a:p>
        </p:txBody>
      </p:sp>
      <p:sp>
        <p:nvSpPr>
          <p:cNvPr id="200" name="Alta disponibilidad y autoreparacion…"/>
          <p:cNvSpPr txBox="1"/>
          <p:nvPr/>
        </p:nvSpPr>
        <p:spPr>
          <a:xfrm>
            <a:off x="10462828" y="5612181"/>
            <a:ext cx="12052039" cy="256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80059" indent="-480059" defTabSz="457200">
              <a:spcBef>
                <a:spcPts val="0"/>
              </a:spcBef>
              <a:buSzPct val="100000"/>
              <a:buChar char="-"/>
              <a:defRPr b="1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Alta disponibilidad y autoreparacion</a:t>
            </a:r>
          </a:p>
          <a:p>
            <a:pPr marL="914400" indent="-914400" algn="just" defTabSz="457200"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</a:t>
            </a:r>
            <a:r>
              <a:rPr sz="3700"/>
              <a:t>Mantiene los contenedores arriba de forma      constante y con controles de salud constantes </a:t>
            </a:r>
          </a:p>
        </p:txBody>
      </p:sp>
      <p:sp>
        <p:nvSpPr>
          <p:cNvPr id="201" name="Control sobre despliegues y rollbacks"/>
          <p:cNvSpPr txBox="1"/>
          <p:nvPr/>
        </p:nvSpPr>
        <p:spPr>
          <a:xfrm>
            <a:off x="10462828" y="8288682"/>
            <a:ext cx="1205204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80059" indent="-480059" defTabSz="457200">
              <a:spcBef>
                <a:spcPts val="0"/>
              </a:spcBef>
              <a:buSzPct val="100000"/>
              <a:buChar char="-"/>
              <a:defRPr b="1"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Control sobre despliegues y rollbacks</a:t>
            </a:r>
          </a:p>
        </p:txBody>
      </p:sp>
      <p:sp>
        <p:nvSpPr>
          <p:cNvPr id="202" name="Seguridad avanzada…"/>
          <p:cNvSpPr txBox="1"/>
          <p:nvPr/>
        </p:nvSpPr>
        <p:spPr>
          <a:xfrm>
            <a:off x="10462828" y="9943834"/>
            <a:ext cx="1205204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80059" indent="-480059" defTabSz="457200">
              <a:spcBef>
                <a:spcPts val="0"/>
              </a:spcBef>
              <a:buSzPct val="100000"/>
              <a:buChar char="-"/>
              <a:defRPr b="1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Seguridad avanzada</a:t>
            </a:r>
          </a:p>
          <a:p>
            <a:pPr marL="914400" indent="-914400" defTabSz="457200">
              <a:spcBef>
                <a:spcPts val="0"/>
              </a:spcBef>
              <a:defRPr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      </a:t>
            </a:r>
            <a:r>
              <a:rPr sz="3700"/>
              <a:t>Mayor control de acceso y autenticación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3"/>
      <p:bldP build="whole" bldLvl="1" animBg="1" rev="0" advAuto="0" spid="199" grpId="2"/>
      <p:bldP build="whole" bldLvl="1" animBg="1" rev="0" advAuto="0" spid="198" grpId="1"/>
      <p:bldP build="whole" bldLvl="1" animBg="1" rev="0" advAuto="0" spid="201" grpId="4"/>
      <p:bldP build="whole" bldLvl="1" animBg="1" rev="0" advAuto="0" spid="202" grpId="5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DOCKER : Gestión de Tráfico en Aplicaciones Complej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57" sz="5700"/>
            </a:lvl1pPr>
          </a:lstStyle>
          <a:p>
            <a:pPr/>
            <a:r>
              <a:t>DOCKER : Gestión de Tráfico en Aplicaciones Complejas</a:t>
            </a:r>
          </a:p>
        </p:txBody>
      </p:sp>
      <p:pic>
        <p:nvPicPr>
          <p:cNvPr id="519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1- Usar redes de tipo Bridge para el aislamiento. Los contenedores se comunicas de forma aislada…"/>
          <p:cNvSpPr txBox="1"/>
          <p:nvPr/>
        </p:nvSpPr>
        <p:spPr>
          <a:xfrm>
            <a:off x="2675333" y="3776329"/>
            <a:ext cx="16720994" cy="708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b="1"/>
            </a:pPr>
            <a:r>
              <a:t>1- Usar redes de tipo Bridge para el aislamiento.</a:t>
            </a:r>
            <a:r>
              <a:rPr b="0"/>
              <a:t> Los contenedores se comunicas de forma aislada</a:t>
            </a:r>
            <a:endParaRPr b="0"/>
          </a:p>
          <a:p>
            <a:pPr defTabSz="457200">
              <a:spcBef>
                <a:spcPts val="0"/>
              </a:spcBef>
              <a:defRPr b="1"/>
            </a:pPr>
          </a:p>
          <a:p>
            <a:pPr defTabSz="457200">
              <a:spcBef>
                <a:spcPts val="0"/>
              </a:spcBef>
              <a:defRPr b="1"/>
            </a:pPr>
            <a:r>
              <a:t>2- Configurar proxy inverso. </a:t>
            </a:r>
            <a:r>
              <a:rPr b="0"/>
              <a:t>Gestiona tráfico entrante, terminaciones SSL y redirección a contenedor</a:t>
            </a:r>
            <a:endParaRPr b="0"/>
          </a:p>
          <a:p>
            <a:pPr defTabSz="457200">
              <a:spcBef>
                <a:spcPts val="0"/>
              </a:spcBef>
              <a:defRPr b="1"/>
            </a:pPr>
            <a:endParaRPr b="0"/>
          </a:p>
          <a:p>
            <a:pPr defTabSz="457200">
              <a:spcBef>
                <a:spcPts val="0"/>
              </a:spcBef>
              <a:defRPr b="1"/>
            </a:pPr>
            <a:r>
              <a:t>3- Simplifica con docker-compose</a:t>
            </a:r>
          </a:p>
          <a:p>
            <a:pPr defTabSz="457200">
              <a:spcBef>
                <a:spcPts val="0"/>
              </a:spcBef>
              <a:defRPr b="1"/>
            </a:pPr>
            <a:endParaRPr b="0"/>
          </a:p>
          <a:p>
            <a:pPr defTabSz="457200">
              <a:spcBef>
                <a:spcPts val="0"/>
              </a:spcBef>
              <a:defRPr b="1"/>
            </a:pPr>
            <a:r>
              <a:t>4- Seguridad en la red del host.</a:t>
            </a:r>
            <a:r>
              <a:rPr b="0"/>
              <a:t> Limita puertos, correcta configuración del FW, evita exponer puertos sensibles al exterior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DOCKER : Práctic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: Práctica</a:t>
            </a:r>
          </a:p>
        </p:txBody>
      </p:sp>
      <p:pic>
        <p:nvPicPr>
          <p:cNvPr id="523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Práctica: Docker_Compose_Practice_phpMyAdmin_MySQL"/>
          <p:cNvSpPr txBox="1"/>
          <p:nvPr/>
        </p:nvSpPr>
        <p:spPr>
          <a:xfrm>
            <a:off x="5399431" y="6192184"/>
            <a:ext cx="1380134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Práctica: Docker_Compose_Practice_phpMyAdmin_MySQL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KUBERNETES - ¿Qué es esto k8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248">
              <a:defRPr spc="-95" sz="9506"/>
            </a:lvl1pPr>
          </a:lstStyle>
          <a:p>
            <a:pPr/>
            <a:r>
              <a:t>KUBERNETES - ¿Qué es esto k8s?</a:t>
            </a:r>
          </a:p>
        </p:txBody>
      </p:sp>
      <p:pic>
        <p:nvPicPr>
          <p:cNvPr id="527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Kubernetes hace casi TODO lo que le pedimos."/>
          <p:cNvSpPr txBox="1"/>
          <p:nvPr/>
        </p:nvSpPr>
        <p:spPr>
          <a:xfrm>
            <a:off x="1257916" y="3287448"/>
            <a:ext cx="1121968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Kubernetes hace casi TODO lo que le pedimos. </a:t>
            </a:r>
          </a:p>
        </p:txBody>
      </p:sp>
      <p:sp>
        <p:nvSpPr>
          <p:cNvPr id="529" name="Hemos dedicado mucho tiempo a docker porque es la esencia de kubernetes. Docker es el encargado de iniciar, parar los contenedores."/>
          <p:cNvSpPr txBox="1"/>
          <p:nvPr/>
        </p:nvSpPr>
        <p:spPr>
          <a:xfrm>
            <a:off x="1233000" y="4222732"/>
            <a:ext cx="21277608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Hemos dedicado mucho tiempo a docker porque es la esencia de kubernetes. Docker es el encargado de iniciar, parar los contenedores.   </a:t>
            </a:r>
          </a:p>
        </p:txBody>
      </p:sp>
      <p:sp>
        <p:nvSpPr>
          <p:cNvPr id="530" name="Pero esto es a muy bajo nivel"/>
          <p:cNvSpPr/>
          <p:nvPr/>
        </p:nvSpPr>
        <p:spPr>
          <a:xfrm>
            <a:off x="7969163" y="4337032"/>
            <a:ext cx="6840871" cy="1270001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Pero esto es a muy bajo nivel </a:t>
            </a:r>
          </a:p>
        </p:txBody>
      </p:sp>
      <p:sp>
        <p:nvSpPr>
          <p:cNvPr id="531" name="Kubernetes se preocupa a mas alto nivel:"/>
          <p:cNvSpPr txBox="1"/>
          <p:nvPr/>
        </p:nvSpPr>
        <p:spPr>
          <a:xfrm>
            <a:off x="1280063" y="6457950"/>
            <a:ext cx="961999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Kubernetes se preocupa a mas alto nivel:</a:t>
            </a:r>
          </a:p>
        </p:txBody>
      </p:sp>
      <p:sp>
        <p:nvSpPr>
          <p:cNvPr id="532" name="Cuantas copias del contenedor tienen que estar corriendo…"/>
          <p:cNvSpPr txBox="1"/>
          <p:nvPr/>
        </p:nvSpPr>
        <p:spPr>
          <a:xfrm>
            <a:off x="4823866" y="7797142"/>
            <a:ext cx="19359232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66700" indent="-266700" defTabSz="457200">
              <a:spcBef>
                <a:spcPts val="0"/>
              </a:spcBef>
              <a:buSzPct val="57000"/>
              <a:buBlip>
                <a:blip r:embed="rId3"/>
              </a:buBlip>
            </a:pPr>
            <a:r>
              <a:t> Cuantas copias del contenedor tienen que estar corriendo</a:t>
            </a:r>
          </a:p>
          <a:p>
            <a:pPr marL="266700" indent="-266700" defTabSz="457200">
              <a:spcBef>
                <a:spcPts val="0"/>
              </a:spcBef>
              <a:buSzPct val="57000"/>
              <a:buBlip>
                <a:blip r:embed="rId3"/>
              </a:buBlip>
            </a:pPr>
            <a:r>
              <a:t> En que nodos</a:t>
            </a:r>
          </a:p>
          <a:p>
            <a:pPr marL="266700" indent="-266700" defTabSz="457200">
              <a:spcBef>
                <a:spcPts val="0"/>
              </a:spcBef>
              <a:buSzPct val="57000"/>
              <a:buBlip>
                <a:blip r:embed="rId3"/>
              </a:buBlip>
            </a:pPr>
            <a:r>
              <a:t> Si necesita escalar hacia arriba o hacia abajo</a:t>
            </a:r>
          </a:p>
          <a:p>
            <a:pPr marL="266700" indent="-266700" defTabSz="457200">
              <a:spcBef>
                <a:spcPts val="0"/>
              </a:spcBef>
              <a:buSzPct val="57000"/>
              <a:buBlip>
                <a:blip r:embed="rId3"/>
              </a:buBlip>
            </a:pPr>
            <a:r>
              <a:t> Cómo actualizar los contenedores sin degradación del servicio </a:t>
            </a:r>
          </a:p>
        </p:txBody>
      </p:sp>
      <p:sp>
        <p:nvSpPr>
          <p:cNvPr id="533" name="Kubernetes nos permite tener un rendimiento del servicio perfecto"/>
          <p:cNvSpPr/>
          <p:nvPr/>
        </p:nvSpPr>
        <p:spPr>
          <a:xfrm>
            <a:off x="3886869" y="11822765"/>
            <a:ext cx="17506103" cy="1270001"/>
          </a:xfrm>
          <a:prstGeom prst="rect">
            <a:avLst/>
          </a:prstGeom>
          <a:solidFill>
            <a:schemeClr val="accent3">
              <a:satOff val="1412"/>
              <a:lumOff val="164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b="1"/>
            </a:lvl1pPr>
          </a:lstStyle>
          <a:p>
            <a:pPr/>
            <a:r>
              <a:t>Kubernetes nos permite tener un rendimiento del servicio perfecto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2" grpId="3"/>
      <p:bldP build="whole" bldLvl="1" animBg="1" rev="0" advAuto="0" spid="530" grpId="1"/>
      <p:bldP build="whole" bldLvl="1" animBg="1" rev="0" advAuto="0" spid="531" grpId="2"/>
      <p:bldP build="whole" bldLvl="1" animBg="1" rev="0" advAuto="0" spid="533" grpId="4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KUBERNETES - ¿Qué es esto de k8s?"/>
          <p:cNvSpPr txBox="1"/>
          <p:nvPr>
            <p:ph type="title"/>
          </p:nvPr>
        </p:nvSpPr>
        <p:spPr>
          <a:xfrm>
            <a:off x="431350" y="366895"/>
            <a:ext cx="21971001" cy="1689101"/>
          </a:xfrm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¿Qué es esto de k8s?</a:t>
            </a:r>
          </a:p>
        </p:txBody>
      </p:sp>
      <p:pic>
        <p:nvPicPr>
          <p:cNvPr id="536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7" name="Agrupar"/>
          <p:cNvGrpSpPr/>
          <p:nvPr/>
        </p:nvGrpSpPr>
        <p:grpSpPr>
          <a:xfrm>
            <a:off x="2732265" y="9079893"/>
            <a:ext cx="18888792" cy="3394743"/>
            <a:chOff x="0" y="0"/>
            <a:chExt cx="18888792" cy="3394741"/>
          </a:xfrm>
        </p:grpSpPr>
        <p:grpSp>
          <p:nvGrpSpPr>
            <p:cNvPr id="539" name="Agrupar"/>
            <p:cNvGrpSpPr/>
            <p:nvPr/>
          </p:nvGrpSpPr>
          <p:grpSpPr>
            <a:xfrm>
              <a:off x="321617" y="-1"/>
              <a:ext cx="2934064" cy="3394743"/>
              <a:chOff x="0" y="0"/>
              <a:chExt cx="2934063" cy="3394741"/>
            </a:xfrm>
          </p:grpSpPr>
          <p:sp>
            <p:nvSpPr>
              <p:cNvPr id="537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38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grpSp>
          <p:nvGrpSpPr>
            <p:cNvPr id="542" name="Agrupar"/>
            <p:cNvGrpSpPr/>
            <p:nvPr/>
          </p:nvGrpSpPr>
          <p:grpSpPr>
            <a:xfrm>
              <a:off x="4229895" y="-1"/>
              <a:ext cx="2934065" cy="3394743"/>
              <a:chOff x="0" y="0"/>
              <a:chExt cx="2934063" cy="3394741"/>
            </a:xfrm>
          </p:grpSpPr>
          <p:sp>
            <p:nvSpPr>
              <p:cNvPr id="540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1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grpSp>
          <p:nvGrpSpPr>
            <p:cNvPr id="545" name="Agrupar"/>
            <p:cNvGrpSpPr/>
            <p:nvPr/>
          </p:nvGrpSpPr>
          <p:grpSpPr>
            <a:xfrm>
              <a:off x="12046450" y="-1"/>
              <a:ext cx="2934065" cy="3394743"/>
              <a:chOff x="0" y="0"/>
              <a:chExt cx="2934063" cy="3394741"/>
            </a:xfrm>
          </p:grpSpPr>
          <p:sp>
            <p:nvSpPr>
              <p:cNvPr id="543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4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grpSp>
          <p:nvGrpSpPr>
            <p:cNvPr id="548" name="Agrupar"/>
            <p:cNvGrpSpPr/>
            <p:nvPr/>
          </p:nvGrpSpPr>
          <p:grpSpPr>
            <a:xfrm>
              <a:off x="8138173" y="-1"/>
              <a:ext cx="2934064" cy="3394743"/>
              <a:chOff x="0" y="0"/>
              <a:chExt cx="2934063" cy="3394741"/>
            </a:xfrm>
          </p:grpSpPr>
          <p:sp>
            <p:nvSpPr>
              <p:cNvPr id="546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47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grpSp>
          <p:nvGrpSpPr>
            <p:cNvPr id="551" name="Agrupar"/>
            <p:cNvGrpSpPr/>
            <p:nvPr/>
          </p:nvGrpSpPr>
          <p:grpSpPr>
            <a:xfrm>
              <a:off x="15954728" y="-1"/>
              <a:ext cx="2934064" cy="3394743"/>
              <a:chOff x="0" y="0"/>
              <a:chExt cx="2934063" cy="3394741"/>
            </a:xfrm>
          </p:grpSpPr>
          <p:sp>
            <p:nvSpPr>
              <p:cNvPr id="549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0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grpSp>
          <p:nvGrpSpPr>
            <p:cNvPr id="556" name="Agrupar"/>
            <p:cNvGrpSpPr/>
            <p:nvPr/>
          </p:nvGrpSpPr>
          <p:grpSpPr>
            <a:xfrm>
              <a:off x="11720044" y="307257"/>
              <a:ext cx="3260471" cy="1907720"/>
              <a:chOff x="0" y="0"/>
              <a:chExt cx="3260469" cy="1907719"/>
            </a:xfrm>
          </p:grpSpPr>
          <p:pic>
            <p:nvPicPr>
              <p:cNvPr id="552" name="6054fec86ef332ff3651bc92_1581514013775-2.png" descr="6054fec86ef332ff3651bc92_1581514013775-2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2240" b="27147"/>
              <a:stretch>
                <a:fillRect/>
              </a:stretch>
            </p:blipFill>
            <p:spPr>
              <a:xfrm>
                <a:off x="0" y="0"/>
                <a:ext cx="2073083" cy="7860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3" name="Agente"/>
              <p:cNvSpPr txBox="1"/>
              <p:nvPr/>
            </p:nvSpPr>
            <p:spPr>
              <a:xfrm>
                <a:off x="1709418" y="81954"/>
                <a:ext cx="139979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Agente</a:t>
                </a:r>
              </a:p>
            </p:txBody>
          </p:sp>
          <p:pic>
            <p:nvPicPr>
              <p:cNvPr id="554" name="docker.png" descr="docker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28329"/>
              <a:stretch>
                <a:fillRect/>
              </a:stretch>
            </p:blipFill>
            <p:spPr>
              <a:xfrm>
                <a:off x="186729" y="1222412"/>
                <a:ext cx="1699887" cy="6853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5" name="Runtime"/>
              <p:cNvSpPr txBox="1"/>
              <p:nvPr/>
            </p:nvSpPr>
            <p:spPr>
              <a:xfrm>
                <a:off x="1709418" y="1253964"/>
                <a:ext cx="1551052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Runtime</a:t>
                </a:r>
              </a:p>
            </p:txBody>
          </p:sp>
        </p:grpSp>
        <p:grpSp>
          <p:nvGrpSpPr>
            <p:cNvPr id="561" name="Agrupar"/>
            <p:cNvGrpSpPr/>
            <p:nvPr/>
          </p:nvGrpSpPr>
          <p:grpSpPr>
            <a:xfrm>
              <a:off x="3903489" y="307257"/>
              <a:ext cx="3260471" cy="1907720"/>
              <a:chOff x="0" y="0"/>
              <a:chExt cx="3260469" cy="1907719"/>
            </a:xfrm>
          </p:grpSpPr>
          <p:pic>
            <p:nvPicPr>
              <p:cNvPr id="557" name="6054fec86ef332ff3651bc92_1581514013775-2.png" descr="6054fec86ef332ff3651bc92_1581514013775-2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2240" b="27147"/>
              <a:stretch>
                <a:fillRect/>
              </a:stretch>
            </p:blipFill>
            <p:spPr>
              <a:xfrm>
                <a:off x="0" y="0"/>
                <a:ext cx="2073083" cy="7860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8" name="Agente"/>
              <p:cNvSpPr txBox="1"/>
              <p:nvPr/>
            </p:nvSpPr>
            <p:spPr>
              <a:xfrm>
                <a:off x="1709418" y="81954"/>
                <a:ext cx="139979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Agente</a:t>
                </a:r>
              </a:p>
            </p:txBody>
          </p:sp>
          <p:pic>
            <p:nvPicPr>
              <p:cNvPr id="559" name="docker.png" descr="docker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28329"/>
              <a:stretch>
                <a:fillRect/>
              </a:stretch>
            </p:blipFill>
            <p:spPr>
              <a:xfrm>
                <a:off x="186729" y="1222412"/>
                <a:ext cx="1699887" cy="6853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0" name="Runtime"/>
              <p:cNvSpPr txBox="1"/>
              <p:nvPr/>
            </p:nvSpPr>
            <p:spPr>
              <a:xfrm>
                <a:off x="1709418" y="1253964"/>
                <a:ext cx="1551052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Runtime</a:t>
                </a:r>
              </a:p>
            </p:txBody>
          </p:sp>
        </p:grpSp>
        <p:grpSp>
          <p:nvGrpSpPr>
            <p:cNvPr id="566" name="Agrupar"/>
            <p:cNvGrpSpPr/>
            <p:nvPr/>
          </p:nvGrpSpPr>
          <p:grpSpPr>
            <a:xfrm>
              <a:off x="7662910" y="307257"/>
              <a:ext cx="3260471" cy="1907720"/>
              <a:chOff x="0" y="0"/>
              <a:chExt cx="3260469" cy="1907719"/>
            </a:xfrm>
          </p:grpSpPr>
          <p:pic>
            <p:nvPicPr>
              <p:cNvPr id="562" name="6054fec86ef332ff3651bc92_1581514013775-2.png" descr="6054fec86ef332ff3651bc92_1581514013775-2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2240" b="27147"/>
              <a:stretch>
                <a:fillRect/>
              </a:stretch>
            </p:blipFill>
            <p:spPr>
              <a:xfrm>
                <a:off x="0" y="0"/>
                <a:ext cx="2073083" cy="7860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3" name="Agente"/>
              <p:cNvSpPr txBox="1"/>
              <p:nvPr/>
            </p:nvSpPr>
            <p:spPr>
              <a:xfrm>
                <a:off x="1709418" y="81954"/>
                <a:ext cx="139979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Agente</a:t>
                </a:r>
              </a:p>
            </p:txBody>
          </p:sp>
          <p:pic>
            <p:nvPicPr>
              <p:cNvPr id="564" name="docker.png" descr="docker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28329"/>
              <a:stretch>
                <a:fillRect/>
              </a:stretch>
            </p:blipFill>
            <p:spPr>
              <a:xfrm>
                <a:off x="186729" y="1222412"/>
                <a:ext cx="1699887" cy="6853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5" name="Runtime"/>
              <p:cNvSpPr txBox="1"/>
              <p:nvPr/>
            </p:nvSpPr>
            <p:spPr>
              <a:xfrm>
                <a:off x="1709418" y="1253964"/>
                <a:ext cx="1551052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Runtime</a:t>
                </a:r>
              </a:p>
            </p:txBody>
          </p:sp>
        </p:grpSp>
        <p:grpSp>
          <p:nvGrpSpPr>
            <p:cNvPr id="571" name="Agrupar"/>
            <p:cNvGrpSpPr/>
            <p:nvPr/>
          </p:nvGrpSpPr>
          <p:grpSpPr>
            <a:xfrm>
              <a:off x="-1" y="434257"/>
              <a:ext cx="3260471" cy="1907720"/>
              <a:chOff x="0" y="0"/>
              <a:chExt cx="3260469" cy="1907719"/>
            </a:xfrm>
          </p:grpSpPr>
          <p:pic>
            <p:nvPicPr>
              <p:cNvPr id="567" name="6054fec86ef332ff3651bc92_1581514013775-2.png" descr="6054fec86ef332ff3651bc92_1581514013775-2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2240" b="27147"/>
              <a:stretch>
                <a:fillRect/>
              </a:stretch>
            </p:blipFill>
            <p:spPr>
              <a:xfrm>
                <a:off x="0" y="0"/>
                <a:ext cx="2073083" cy="7860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8" name="Agente"/>
              <p:cNvSpPr txBox="1"/>
              <p:nvPr/>
            </p:nvSpPr>
            <p:spPr>
              <a:xfrm>
                <a:off x="1709418" y="81954"/>
                <a:ext cx="139979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Agente</a:t>
                </a:r>
              </a:p>
            </p:txBody>
          </p:sp>
          <p:pic>
            <p:nvPicPr>
              <p:cNvPr id="569" name="docker.png" descr="docker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28329"/>
              <a:stretch>
                <a:fillRect/>
              </a:stretch>
            </p:blipFill>
            <p:spPr>
              <a:xfrm>
                <a:off x="186729" y="1222412"/>
                <a:ext cx="1699887" cy="6853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70" name="Runtime"/>
              <p:cNvSpPr txBox="1"/>
              <p:nvPr/>
            </p:nvSpPr>
            <p:spPr>
              <a:xfrm>
                <a:off x="1709418" y="1253964"/>
                <a:ext cx="1551052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Runtime</a:t>
                </a:r>
              </a:p>
            </p:txBody>
          </p:sp>
        </p:grpSp>
        <p:grpSp>
          <p:nvGrpSpPr>
            <p:cNvPr id="576" name="Agrupar"/>
            <p:cNvGrpSpPr/>
            <p:nvPr/>
          </p:nvGrpSpPr>
          <p:grpSpPr>
            <a:xfrm>
              <a:off x="15628321" y="307257"/>
              <a:ext cx="3260471" cy="1907720"/>
              <a:chOff x="0" y="0"/>
              <a:chExt cx="3260469" cy="1907719"/>
            </a:xfrm>
          </p:grpSpPr>
          <p:pic>
            <p:nvPicPr>
              <p:cNvPr id="572" name="6054fec86ef332ff3651bc92_1581514013775-2.png" descr="6054fec86ef332ff3651bc92_1581514013775-2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2240" b="27147"/>
              <a:stretch>
                <a:fillRect/>
              </a:stretch>
            </p:blipFill>
            <p:spPr>
              <a:xfrm>
                <a:off x="0" y="0"/>
                <a:ext cx="2073083" cy="7860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73" name="Agente"/>
              <p:cNvSpPr txBox="1"/>
              <p:nvPr/>
            </p:nvSpPr>
            <p:spPr>
              <a:xfrm>
                <a:off x="1709418" y="81954"/>
                <a:ext cx="1399795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Agente</a:t>
                </a:r>
              </a:p>
            </p:txBody>
          </p:sp>
          <p:pic>
            <p:nvPicPr>
              <p:cNvPr id="574" name="docker.png" descr="docker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28329"/>
              <a:stretch>
                <a:fillRect/>
              </a:stretch>
            </p:blipFill>
            <p:spPr>
              <a:xfrm>
                <a:off x="186729" y="1222412"/>
                <a:ext cx="1699887" cy="6853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75" name="Runtime"/>
              <p:cNvSpPr txBox="1"/>
              <p:nvPr/>
            </p:nvSpPr>
            <p:spPr>
              <a:xfrm>
                <a:off x="1709418" y="1253964"/>
                <a:ext cx="1551052" cy="622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000"/>
                </a:lvl1pPr>
              </a:lstStyle>
              <a:p>
                <a:pPr/>
                <a:r>
                  <a:t>Runtime</a:t>
                </a:r>
              </a:p>
            </p:txBody>
          </p:sp>
        </p:grpSp>
      </p:grpSp>
      <p:grpSp>
        <p:nvGrpSpPr>
          <p:cNvPr id="580" name="Agrupar"/>
          <p:cNvGrpSpPr/>
          <p:nvPr/>
        </p:nvGrpSpPr>
        <p:grpSpPr>
          <a:xfrm>
            <a:off x="9767985" y="2300066"/>
            <a:ext cx="4817352" cy="2584780"/>
            <a:chOff x="0" y="0"/>
            <a:chExt cx="4817350" cy="2584778"/>
          </a:xfrm>
        </p:grpSpPr>
        <p:pic>
          <p:nvPicPr>
            <p:cNvPr id="578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1079"/>
            <a:stretch>
              <a:fillRect/>
            </a:stretch>
          </p:blipFill>
          <p:spPr>
            <a:xfrm>
              <a:off x="0" y="0"/>
              <a:ext cx="4817351" cy="16892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9" name="K8s control plane"/>
            <p:cNvSpPr txBox="1"/>
            <p:nvPr/>
          </p:nvSpPr>
          <p:spPr>
            <a:xfrm>
              <a:off x="548069" y="1784678"/>
              <a:ext cx="4147821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K8s control plane</a:t>
              </a:r>
            </a:p>
          </p:txBody>
        </p:sp>
      </p:grpSp>
      <p:grpSp>
        <p:nvGrpSpPr>
          <p:cNvPr id="586" name="Agrupar"/>
          <p:cNvGrpSpPr/>
          <p:nvPr/>
        </p:nvGrpSpPr>
        <p:grpSpPr>
          <a:xfrm>
            <a:off x="4882752" y="4806821"/>
            <a:ext cx="15085403" cy="4240874"/>
            <a:chOff x="0" y="0"/>
            <a:chExt cx="15085402" cy="4240872"/>
          </a:xfrm>
        </p:grpSpPr>
        <p:sp>
          <p:nvSpPr>
            <p:cNvPr id="581" name="Línea"/>
            <p:cNvSpPr/>
            <p:nvPr/>
          </p:nvSpPr>
          <p:spPr>
            <a:xfrm flipH="1">
              <a:off x="-1" y="121021"/>
              <a:ext cx="6652553" cy="4119822"/>
            </a:xfrm>
            <a:prstGeom prst="line">
              <a:avLst/>
            </a:prstGeom>
            <a:noFill/>
            <a:ln w="25400" cap="flat">
              <a:solidFill>
                <a:schemeClr val="accent1">
                  <a:satOff val="-9155"/>
                  <a:lumOff val="-3267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82" name="Línea"/>
            <p:cNvSpPr/>
            <p:nvPr/>
          </p:nvSpPr>
          <p:spPr>
            <a:xfrm flipH="1">
              <a:off x="3538870" y="118151"/>
              <a:ext cx="3372007" cy="4122722"/>
            </a:xfrm>
            <a:prstGeom prst="line">
              <a:avLst/>
            </a:prstGeom>
            <a:noFill/>
            <a:ln w="25400" cap="flat">
              <a:solidFill>
                <a:schemeClr val="accent1">
                  <a:satOff val="-9155"/>
                  <a:lumOff val="-3267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83" name="Línea"/>
            <p:cNvSpPr/>
            <p:nvPr/>
          </p:nvSpPr>
          <p:spPr>
            <a:xfrm>
              <a:off x="7159057" y="116894"/>
              <a:ext cx="259197" cy="4118007"/>
            </a:xfrm>
            <a:prstGeom prst="line">
              <a:avLst/>
            </a:prstGeom>
            <a:noFill/>
            <a:ln w="25400" cap="flat">
              <a:solidFill>
                <a:schemeClr val="accent1">
                  <a:satOff val="-9155"/>
                  <a:lumOff val="-3267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84" name="Línea"/>
            <p:cNvSpPr/>
            <p:nvPr/>
          </p:nvSpPr>
          <p:spPr>
            <a:xfrm>
              <a:off x="7706586" y="124619"/>
              <a:ext cx="3492254" cy="4110282"/>
            </a:xfrm>
            <a:prstGeom prst="line">
              <a:avLst/>
            </a:prstGeom>
            <a:noFill/>
            <a:ln w="25400" cap="flat">
              <a:solidFill>
                <a:schemeClr val="accent1">
                  <a:satOff val="-9155"/>
                  <a:lumOff val="-3267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85" name="Línea"/>
            <p:cNvSpPr/>
            <p:nvPr/>
          </p:nvSpPr>
          <p:spPr>
            <a:xfrm>
              <a:off x="8269898" y="-1"/>
              <a:ext cx="6815505" cy="4113288"/>
            </a:xfrm>
            <a:prstGeom prst="line">
              <a:avLst/>
            </a:prstGeom>
            <a:noFill/>
            <a:ln w="25400" cap="flat">
              <a:solidFill>
                <a:schemeClr val="accent1">
                  <a:satOff val="-9155"/>
                  <a:lumOff val="-3267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6" grpId="3"/>
      <p:bldP build="whole" bldLvl="1" animBg="1" rev="0" advAuto="0" spid="580" grpId="2"/>
      <p:bldP build="whole" bldLvl="1" animBg="1" rev="0" advAuto="0" spid="57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KUBERNETES - ¿Qué es esto de k8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¿Qué es esto de k8s?</a:t>
            </a:r>
          </a:p>
        </p:txBody>
      </p:sp>
      <p:pic>
        <p:nvPicPr>
          <p:cNvPr id="589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Queremos desplegar una aplicación:"/>
          <p:cNvSpPr txBox="1"/>
          <p:nvPr/>
        </p:nvSpPr>
        <p:spPr>
          <a:xfrm>
            <a:off x="1235769" y="3176713"/>
            <a:ext cx="881583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Queremos desplegar una aplicación: </a:t>
            </a:r>
          </a:p>
        </p:txBody>
      </p:sp>
      <p:grpSp>
        <p:nvGrpSpPr>
          <p:cNvPr id="593" name="Agrupar"/>
          <p:cNvGrpSpPr/>
          <p:nvPr/>
        </p:nvGrpSpPr>
        <p:grpSpPr>
          <a:xfrm>
            <a:off x="5837155" y="5802204"/>
            <a:ext cx="3956379" cy="3916151"/>
            <a:chOff x="0" y="0"/>
            <a:chExt cx="3956378" cy="3916150"/>
          </a:xfrm>
        </p:grpSpPr>
        <p:sp>
          <p:nvSpPr>
            <p:cNvPr id="591" name="Front-end (NGINX)"/>
            <p:cNvSpPr/>
            <p:nvPr/>
          </p:nvSpPr>
          <p:spPr>
            <a:xfrm>
              <a:off x="0" y="0"/>
              <a:ext cx="3956379" cy="1530143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Front-end (NGINX)</a:t>
              </a:r>
            </a:p>
          </p:txBody>
        </p:sp>
        <p:sp>
          <p:nvSpPr>
            <p:cNvPr id="592" name="Back-end (Mysql)"/>
            <p:cNvSpPr/>
            <p:nvPr/>
          </p:nvSpPr>
          <p:spPr>
            <a:xfrm>
              <a:off x="0" y="2386008"/>
              <a:ext cx="3956379" cy="1530143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Back-end (Mysql)</a:t>
              </a:r>
            </a:p>
          </p:txBody>
        </p:sp>
      </p:grpSp>
      <p:pic>
        <p:nvPicPr>
          <p:cNvPr id="594" name="94adcf00-66e3-447b-ab49-e61704a0b2f4.png" descr="94adcf00-66e3-447b-ab49-e61704a0b2f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3483" y="8187797"/>
            <a:ext cx="2800759" cy="15586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7" name="Agrupar"/>
          <p:cNvGrpSpPr/>
          <p:nvPr/>
        </p:nvGrpSpPr>
        <p:grpSpPr>
          <a:xfrm>
            <a:off x="9466864" y="5856464"/>
            <a:ext cx="4309152" cy="1477009"/>
            <a:chOff x="0" y="0"/>
            <a:chExt cx="4309151" cy="1477007"/>
          </a:xfrm>
        </p:grpSpPr>
        <p:pic>
          <p:nvPicPr>
            <p:cNvPr id="595" name="94adcf00-66e3-447b-ab49-e61704a0b2f4.png" descr="94adcf00-66e3-447b-ab49-e61704a0b2f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653999" cy="14770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6" name="94adcf00-66e3-447b-ab49-e61704a0b2f4.png" descr="94adcf00-66e3-447b-ab49-e61704a0b2f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5152" y="0"/>
              <a:ext cx="2654000" cy="14770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04" name="Agrupar"/>
          <p:cNvGrpSpPr/>
          <p:nvPr/>
        </p:nvGrpSpPr>
        <p:grpSpPr>
          <a:xfrm>
            <a:off x="13598397" y="5698775"/>
            <a:ext cx="1411072" cy="1792388"/>
            <a:chOff x="0" y="0"/>
            <a:chExt cx="1411070" cy="1792387"/>
          </a:xfrm>
        </p:grpSpPr>
        <p:sp>
          <p:nvSpPr>
            <p:cNvPr id="598" name="Rectángulo"/>
            <p:cNvSpPr/>
            <p:nvPr/>
          </p:nvSpPr>
          <p:spPr>
            <a:xfrm>
              <a:off x="195464" y="7898"/>
              <a:ext cx="310493" cy="127000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9" name="CPU"/>
            <p:cNvSpPr txBox="1"/>
            <p:nvPr/>
          </p:nvSpPr>
          <p:spPr>
            <a:xfrm>
              <a:off x="0" y="1297087"/>
              <a:ext cx="70142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pPr/>
              <a:r>
                <a:t>CPU</a:t>
              </a:r>
            </a:p>
          </p:txBody>
        </p:sp>
        <p:sp>
          <p:nvSpPr>
            <p:cNvPr id="600" name="Rectángulo"/>
            <p:cNvSpPr/>
            <p:nvPr/>
          </p:nvSpPr>
          <p:spPr>
            <a:xfrm>
              <a:off x="195464" y="782599"/>
              <a:ext cx="310493" cy="495301"/>
            </a:xfrm>
            <a:prstGeom prst="rect">
              <a:avLst/>
            </a:prstGeom>
            <a:solidFill>
              <a:schemeClr val="accent1">
                <a:satOff val="-9155"/>
                <a:lumOff val="-326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1" name="RAM"/>
            <p:cNvSpPr txBox="1"/>
            <p:nvPr/>
          </p:nvSpPr>
          <p:spPr>
            <a:xfrm>
              <a:off x="658531" y="1297087"/>
              <a:ext cx="752540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pPr/>
              <a:r>
                <a:t>RAM</a:t>
              </a:r>
            </a:p>
          </p:txBody>
        </p:sp>
        <p:sp>
          <p:nvSpPr>
            <p:cNvPr id="602" name="Rectángulo"/>
            <p:cNvSpPr/>
            <p:nvPr/>
          </p:nvSpPr>
          <p:spPr>
            <a:xfrm>
              <a:off x="879555" y="0"/>
              <a:ext cx="310494" cy="127000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3" name="Rectángulo"/>
            <p:cNvSpPr/>
            <p:nvPr/>
          </p:nvSpPr>
          <p:spPr>
            <a:xfrm>
              <a:off x="879555" y="796847"/>
              <a:ext cx="310494" cy="495301"/>
            </a:xfrm>
            <a:prstGeom prst="rect">
              <a:avLst/>
            </a:prstGeom>
            <a:solidFill>
              <a:schemeClr val="accent1">
                <a:satOff val="-9155"/>
                <a:lumOff val="-326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11" name="Agrupar"/>
          <p:cNvGrpSpPr/>
          <p:nvPr/>
        </p:nvGrpSpPr>
        <p:grpSpPr>
          <a:xfrm>
            <a:off x="12098305" y="8187797"/>
            <a:ext cx="1363365" cy="1798327"/>
            <a:chOff x="0" y="0"/>
            <a:chExt cx="1363364" cy="1798325"/>
          </a:xfrm>
        </p:grpSpPr>
        <p:sp>
          <p:nvSpPr>
            <p:cNvPr id="605" name="Rectángulo"/>
            <p:cNvSpPr/>
            <p:nvPr/>
          </p:nvSpPr>
          <p:spPr>
            <a:xfrm>
              <a:off x="195464" y="0"/>
              <a:ext cx="310493" cy="127000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6" name="Rectángulo"/>
            <p:cNvSpPr/>
            <p:nvPr/>
          </p:nvSpPr>
          <p:spPr>
            <a:xfrm>
              <a:off x="195464" y="162625"/>
              <a:ext cx="310493" cy="1107375"/>
            </a:xfrm>
            <a:prstGeom prst="rect">
              <a:avLst/>
            </a:prstGeom>
            <a:solidFill>
              <a:schemeClr val="accent1">
                <a:satOff val="-9155"/>
                <a:lumOff val="-326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7" name="Rectángulo"/>
            <p:cNvSpPr/>
            <p:nvPr/>
          </p:nvSpPr>
          <p:spPr>
            <a:xfrm>
              <a:off x="831848" y="0"/>
              <a:ext cx="310493" cy="127000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8" name="Rectángulo"/>
            <p:cNvSpPr/>
            <p:nvPr/>
          </p:nvSpPr>
          <p:spPr>
            <a:xfrm>
              <a:off x="831848" y="162625"/>
              <a:ext cx="310493" cy="1107375"/>
            </a:xfrm>
            <a:prstGeom prst="rect">
              <a:avLst/>
            </a:prstGeom>
            <a:solidFill>
              <a:schemeClr val="accent1">
                <a:satOff val="-9155"/>
                <a:lumOff val="-326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9" name="CPU"/>
            <p:cNvSpPr txBox="1"/>
            <p:nvPr/>
          </p:nvSpPr>
          <p:spPr>
            <a:xfrm>
              <a:off x="0" y="1303025"/>
              <a:ext cx="701421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pPr/>
              <a:r>
                <a:t>CPU</a:t>
              </a:r>
            </a:p>
          </p:txBody>
        </p:sp>
        <p:sp>
          <p:nvSpPr>
            <p:cNvPr id="610" name="RAM"/>
            <p:cNvSpPr txBox="1"/>
            <p:nvPr/>
          </p:nvSpPr>
          <p:spPr>
            <a:xfrm>
              <a:off x="610825" y="1303025"/>
              <a:ext cx="752540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300"/>
              </a:lvl1pPr>
            </a:lstStyle>
            <a:p>
              <a:pPr/>
              <a:r>
                <a:t>RAM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1" grpId="3"/>
      <p:bldP build="whole" bldLvl="1" animBg="1" rev="0" advAuto="0" spid="594" grpId="2"/>
      <p:bldP build="whole" bldLvl="1" animBg="1" rev="0" advAuto="0" spid="597" grpId="4"/>
      <p:bldP build="whole" bldLvl="1" animBg="1" rev="0" advAuto="0" spid="593" grpId="1"/>
      <p:bldP build="whole" bldLvl="1" animBg="1" rev="0" advAuto="0" spid="604" grpId="5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KUBERNETES - ¿Qué es esto de k8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¿Qué es esto de k8s?</a:t>
            </a:r>
          </a:p>
        </p:txBody>
      </p:sp>
      <p:pic>
        <p:nvPicPr>
          <p:cNvPr id="614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20" name="Agrupar"/>
          <p:cNvGrpSpPr/>
          <p:nvPr/>
        </p:nvGrpSpPr>
        <p:grpSpPr>
          <a:xfrm>
            <a:off x="2289322" y="5890705"/>
            <a:ext cx="3304475" cy="3394743"/>
            <a:chOff x="0" y="0"/>
            <a:chExt cx="3304474" cy="3394741"/>
          </a:xfrm>
        </p:grpSpPr>
        <p:grpSp>
          <p:nvGrpSpPr>
            <p:cNvPr id="617" name="Agrupar"/>
            <p:cNvGrpSpPr/>
            <p:nvPr/>
          </p:nvGrpSpPr>
          <p:grpSpPr>
            <a:xfrm>
              <a:off x="370410" y="-1"/>
              <a:ext cx="2934065" cy="3394743"/>
              <a:chOff x="0" y="0"/>
              <a:chExt cx="2934063" cy="3394741"/>
            </a:xfrm>
          </p:grpSpPr>
          <p:sp>
            <p:nvSpPr>
              <p:cNvPr id="615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16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pic>
          <p:nvPicPr>
            <p:cNvPr id="618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1018"/>
            <a:stretch>
              <a:fillRect/>
            </a:stretch>
          </p:blipFill>
          <p:spPr>
            <a:xfrm>
              <a:off x="0" y="65088"/>
              <a:ext cx="1595248" cy="559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9" name="docker.png" descr="dock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0200"/>
            <a:stretch>
              <a:fillRect/>
            </a:stretch>
          </p:blipFill>
          <p:spPr>
            <a:xfrm>
              <a:off x="197246" y="707312"/>
              <a:ext cx="1201053" cy="471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6" name="Agrupar"/>
          <p:cNvGrpSpPr/>
          <p:nvPr/>
        </p:nvGrpSpPr>
        <p:grpSpPr>
          <a:xfrm>
            <a:off x="6004158" y="5890705"/>
            <a:ext cx="3304476" cy="3394743"/>
            <a:chOff x="0" y="0"/>
            <a:chExt cx="3304474" cy="3394741"/>
          </a:xfrm>
        </p:grpSpPr>
        <p:grpSp>
          <p:nvGrpSpPr>
            <p:cNvPr id="623" name="Agrupar"/>
            <p:cNvGrpSpPr/>
            <p:nvPr/>
          </p:nvGrpSpPr>
          <p:grpSpPr>
            <a:xfrm>
              <a:off x="370410" y="-1"/>
              <a:ext cx="2934065" cy="3394743"/>
              <a:chOff x="0" y="0"/>
              <a:chExt cx="2934063" cy="3394741"/>
            </a:xfrm>
          </p:grpSpPr>
          <p:sp>
            <p:nvSpPr>
              <p:cNvPr id="621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22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pic>
          <p:nvPicPr>
            <p:cNvPr id="624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1018"/>
            <a:stretch>
              <a:fillRect/>
            </a:stretch>
          </p:blipFill>
          <p:spPr>
            <a:xfrm>
              <a:off x="0" y="65088"/>
              <a:ext cx="1595248" cy="559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5" name="docker.png" descr="dock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0200"/>
            <a:stretch>
              <a:fillRect/>
            </a:stretch>
          </p:blipFill>
          <p:spPr>
            <a:xfrm>
              <a:off x="197246" y="707312"/>
              <a:ext cx="1201053" cy="471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2" name="Agrupar"/>
          <p:cNvGrpSpPr/>
          <p:nvPr/>
        </p:nvGrpSpPr>
        <p:grpSpPr>
          <a:xfrm>
            <a:off x="9940466" y="5890705"/>
            <a:ext cx="3304476" cy="3394743"/>
            <a:chOff x="0" y="0"/>
            <a:chExt cx="3304474" cy="3394741"/>
          </a:xfrm>
        </p:grpSpPr>
        <p:grpSp>
          <p:nvGrpSpPr>
            <p:cNvPr id="629" name="Agrupar"/>
            <p:cNvGrpSpPr/>
            <p:nvPr/>
          </p:nvGrpSpPr>
          <p:grpSpPr>
            <a:xfrm>
              <a:off x="370410" y="-1"/>
              <a:ext cx="2934065" cy="3394743"/>
              <a:chOff x="0" y="0"/>
              <a:chExt cx="2934063" cy="3394741"/>
            </a:xfrm>
          </p:grpSpPr>
          <p:sp>
            <p:nvSpPr>
              <p:cNvPr id="627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28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pic>
          <p:nvPicPr>
            <p:cNvPr id="630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1018"/>
            <a:stretch>
              <a:fillRect/>
            </a:stretch>
          </p:blipFill>
          <p:spPr>
            <a:xfrm>
              <a:off x="0" y="65088"/>
              <a:ext cx="1595248" cy="559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1" name="docker.png" descr="dock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0200"/>
            <a:stretch>
              <a:fillRect/>
            </a:stretch>
          </p:blipFill>
          <p:spPr>
            <a:xfrm>
              <a:off x="197246" y="707312"/>
              <a:ext cx="1201053" cy="471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38" name="Agrupar"/>
          <p:cNvGrpSpPr/>
          <p:nvPr/>
        </p:nvGrpSpPr>
        <p:grpSpPr>
          <a:xfrm>
            <a:off x="13699597" y="5890705"/>
            <a:ext cx="3304476" cy="3394743"/>
            <a:chOff x="0" y="0"/>
            <a:chExt cx="3304474" cy="3394741"/>
          </a:xfrm>
        </p:grpSpPr>
        <p:grpSp>
          <p:nvGrpSpPr>
            <p:cNvPr id="635" name="Agrupar"/>
            <p:cNvGrpSpPr/>
            <p:nvPr/>
          </p:nvGrpSpPr>
          <p:grpSpPr>
            <a:xfrm>
              <a:off x="370410" y="-1"/>
              <a:ext cx="2934065" cy="3394743"/>
              <a:chOff x="0" y="0"/>
              <a:chExt cx="2934063" cy="3394741"/>
            </a:xfrm>
          </p:grpSpPr>
          <p:sp>
            <p:nvSpPr>
              <p:cNvPr id="633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34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pic>
          <p:nvPicPr>
            <p:cNvPr id="636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1018"/>
            <a:stretch>
              <a:fillRect/>
            </a:stretch>
          </p:blipFill>
          <p:spPr>
            <a:xfrm>
              <a:off x="0" y="65088"/>
              <a:ext cx="1595248" cy="559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docker.png" descr="dock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0200"/>
            <a:stretch>
              <a:fillRect/>
            </a:stretch>
          </p:blipFill>
          <p:spPr>
            <a:xfrm>
              <a:off x="197246" y="707312"/>
              <a:ext cx="1201053" cy="471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4" name="Agrupar"/>
          <p:cNvGrpSpPr/>
          <p:nvPr/>
        </p:nvGrpSpPr>
        <p:grpSpPr>
          <a:xfrm>
            <a:off x="17591611" y="5890705"/>
            <a:ext cx="3304475" cy="3394743"/>
            <a:chOff x="0" y="0"/>
            <a:chExt cx="3304474" cy="3394741"/>
          </a:xfrm>
        </p:grpSpPr>
        <p:grpSp>
          <p:nvGrpSpPr>
            <p:cNvPr id="641" name="Agrupar"/>
            <p:cNvGrpSpPr/>
            <p:nvPr/>
          </p:nvGrpSpPr>
          <p:grpSpPr>
            <a:xfrm>
              <a:off x="370410" y="-1"/>
              <a:ext cx="2934065" cy="3394743"/>
              <a:chOff x="0" y="0"/>
              <a:chExt cx="2934063" cy="3394741"/>
            </a:xfrm>
          </p:grpSpPr>
          <p:sp>
            <p:nvSpPr>
              <p:cNvPr id="639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40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pic>
          <p:nvPicPr>
            <p:cNvPr id="642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1018"/>
            <a:stretch>
              <a:fillRect/>
            </a:stretch>
          </p:blipFill>
          <p:spPr>
            <a:xfrm>
              <a:off x="0" y="65088"/>
              <a:ext cx="1595248" cy="559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3" name="docker.png" descr="dock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0200"/>
            <a:stretch>
              <a:fillRect/>
            </a:stretch>
          </p:blipFill>
          <p:spPr>
            <a:xfrm>
              <a:off x="197246" y="707312"/>
              <a:ext cx="1201053" cy="471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7" name="Agrupar"/>
          <p:cNvGrpSpPr/>
          <p:nvPr/>
        </p:nvGrpSpPr>
        <p:grpSpPr>
          <a:xfrm>
            <a:off x="3258128" y="7048206"/>
            <a:ext cx="1878748" cy="1472375"/>
            <a:chOff x="0" y="0"/>
            <a:chExt cx="1878746" cy="1472373"/>
          </a:xfrm>
        </p:grpSpPr>
        <p:pic>
          <p:nvPicPr>
            <p:cNvPr id="645" name="94adcf00-66e3-447b-ab49-e61704a0b2f4.png" descr="94adcf00-66e3-447b-ab49-e61704a0b2f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26810"/>
              <a:ext cx="1878747" cy="1045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6" name="MySQL"/>
            <p:cNvSpPr txBox="1"/>
            <p:nvPr/>
          </p:nvSpPr>
          <p:spPr>
            <a:xfrm>
              <a:off x="380675" y="0"/>
              <a:ext cx="111739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MySQL</a:t>
              </a:r>
            </a:p>
          </p:txBody>
        </p:sp>
      </p:grpSp>
      <p:grpSp>
        <p:nvGrpSpPr>
          <p:cNvPr id="650" name="Agrupar"/>
          <p:cNvGrpSpPr/>
          <p:nvPr/>
        </p:nvGrpSpPr>
        <p:grpSpPr>
          <a:xfrm>
            <a:off x="10653330" y="7081426"/>
            <a:ext cx="1878748" cy="1405934"/>
            <a:chOff x="0" y="0"/>
            <a:chExt cx="1878746" cy="1405932"/>
          </a:xfrm>
        </p:grpSpPr>
        <p:pic>
          <p:nvPicPr>
            <p:cNvPr id="648" name="94adcf00-66e3-447b-ab49-e61704a0b2f4.png" descr="94adcf00-66e3-447b-ab49-e61704a0b2f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60369"/>
              <a:ext cx="1878747" cy="1045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49" name="Nginx"/>
            <p:cNvSpPr txBox="1"/>
            <p:nvPr/>
          </p:nvSpPr>
          <p:spPr>
            <a:xfrm>
              <a:off x="469066" y="0"/>
              <a:ext cx="94061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Nginx</a:t>
              </a:r>
            </a:p>
          </p:txBody>
        </p:sp>
      </p:grpSp>
      <p:grpSp>
        <p:nvGrpSpPr>
          <p:cNvPr id="653" name="Agrupar"/>
          <p:cNvGrpSpPr/>
          <p:nvPr/>
        </p:nvGrpSpPr>
        <p:grpSpPr>
          <a:xfrm>
            <a:off x="18304474" y="7081426"/>
            <a:ext cx="1878748" cy="1405934"/>
            <a:chOff x="0" y="0"/>
            <a:chExt cx="1878746" cy="1405932"/>
          </a:xfrm>
        </p:grpSpPr>
        <p:pic>
          <p:nvPicPr>
            <p:cNvPr id="651" name="94adcf00-66e3-447b-ab49-e61704a0b2f4.png" descr="94adcf00-66e3-447b-ab49-e61704a0b2f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60369"/>
              <a:ext cx="1878747" cy="1045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2" name="Nginx"/>
            <p:cNvSpPr txBox="1"/>
            <p:nvPr/>
          </p:nvSpPr>
          <p:spPr>
            <a:xfrm>
              <a:off x="469066" y="0"/>
              <a:ext cx="94061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Nginx</a:t>
              </a:r>
            </a:p>
          </p:txBody>
        </p:sp>
      </p:grpSp>
      <p:grpSp>
        <p:nvGrpSpPr>
          <p:cNvPr id="656" name="Agrupar"/>
          <p:cNvGrpSpPr/>
          <p:nvPr/>
        </p:nvGrpSpPr>
        <p:grpSpPr>
          <a:xfrm>
            <a:off x="8842936" y="7351355"/>
            <a:ext cx="220001" cy="866076"/>
            <a:chOff x="0" y="0"/>
            <a:chExt cx="220000" cy="866074"/>
          </a:xfrm>
        </p:grpSpPr>
        <p:sp>
          <p:nvSpPr>
            <p:cNvPr id="654" name="Rectángulo"/>
            <p:cNvSpPr/>
            <p:nvPr/>
          </p:nvSpPr>
          <p:spPr>
            <a:xfrm>
              <a:off x="0" y="411873"/>
              <a:ext cx="220001" cy="454202"/>
            </a:xfrm>
            <a:prstGeom prst="rect">
              <a:avLst/>
            </a:prstGeom>
            <a:solidFill>
              <a:srgbClr val="00FA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5" name="Rectángulo"/>
            <p:cNvSpPr/>
            <p:nvPr/>
          </p:nvSpPr>
          <p:spPr>
            <a:xfrm>
              <a:off x="0" y="0"/>
              <a:ext cx="220001" cy="86607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59" name="Agrupar"/>
          <p:cNvGrpSpPr/>
          <p:nvPr/>
        </p:nvGrpSpPr>
        <p:grpSpPr>
          <a:xfrm>
            <a:off x="12312076" y="7155039"/>
            <a:ext cx="220002" cy="866075"/>
            <a:chOff x="0" y="0"/>
            <a:chExt cx="220000" cy="866074"/>
          </a:xfrm>
        </p:grpSpPr>
        <p:sp>
          <p:nvSpPr>
            <p:cNvPr id="657" name="Rectángulo"/>
            <p:cNvSpPr/>
            <p:nvPr/>
          </p:nvSpPr>
          <p:spPr>
            <a:xfrm>
              <a:off x="0" y="0"/>
              <a:ext cx="220001" cy="86607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8" name="Rectángulo"/>
            <p:cNvSpPr/>
            <p:nvPr/>
          </p:nvSpPr>
          <p:spPr>
            <a:xfrm>
              <a:off x="0" y="162806"/>
              <a:ext cx="220001" cy="703269"/>
            </a:xfrm>
            <a:prstGeom prst="rect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62" name="Agrupar"/>
          <p:cNvGrpSpPr/>
          <p:nvPr/>
        </p:nvGrpSpPr>
        <p:grpSpPr>
          <a:xfrm>
            <a:off x="20074737" y="7155039"/>
            <a:ext cx="220002" cy="866075"/>
            <a:chOff x="0" y="0"/>
            <a:chExt cx="220000" cy="866074"/>
          </a:xfrm>
        </p:grpSpPr>
        <p:sp>
          <p:nvSpPr>
            <p:cNvPr id="660" name="Rectángulo"/>
            <p:cNvSpPr/>
            <p:nvPr/>
          </p:nvSpPr>
          <p:spPr>
            <a:xfrm>
              <a:off x="0" y="0"/>
              <a:ext cx="220001" cy="86607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1" name="Rectángulo"/>
            <p:cNvSpPr/>
            <p:nvPr/>
          </p:nvSpPr>
          <p:spPr>
            <a:xfrm>
              <a:off x="0" y="162806"/>
              <a:ext cx="220001" cy="703269"/>
            </a:xfrm>
            <a:prstGeom prst="rect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65" name="Agrupar"/>
          <p:cNvGrpSpPr/>
          <p:nvPr/>
        </p:nvGrpSpPr>
        <p:grpSpPr>
          <a:xfrm>
            <a:off x="6827758" y="7081426"/>
            <a:ext cx="1878748" cy="1405934"/>
            <a:chOff x="0" y="0"/>
            <a:chExt cx="1878746" cy="1405932"/>
          </a:xfrm>
        </p:grpSpPr>
        <p:pic>
          <p:nvPicPr>
            <p:cNvPr id="663" name="94adcf00-66e3-447b-ab49-e61704a0b2f4.png" descr="94adcf00-66e3-447b-ab49-e61704a0b2f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60369"/>
              <a:ext cx="1878747" cy="1045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4" name="Nginx"/>
            <p:cNvSpPr txBox="1"/>
            <p:nvPr/>
          </p:nvSpPr>
          <p:spPr>
            <a:xfrm>
              <a:off x="469066" y="0"/>
              <a:ext cx="94061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Nginx</a:t>
              </a:r>
            </a:p>
          </p:txBody>
        </p:sp>
      </p:grpSp>
      <p:grpSp>
        <p:nvGrpSpPr>
          <p:cNvPr id="668" name="Agrupar"/>
          <p:cNvGrpSpPr/>
          <p:nvPr/>
        </p:nvGrpSpPr>
        <p:grpSpPr>
          <a:xfrm>
            <a:off x="14412461" y="7081426"/>
            <a:ext cx="1878748" cy="1405934"/>
            <a:chOff x="0" y="0"/>
            <a:chExt cx="1878746" cy="1405932"/>
          </a:xfrm>
        </p:grpSpPr>
        <p:pic>
          <p:nvPicPr>
            <p:cNvPr id="666" name="94adcf00-66e3-447b-ab49-e61704a0b2f4.png" descr="94adcf00-66e3-447b-ab49-e61704a0b2f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60369"/>
              <a:ext cx="1878747" cy="1045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7" name="Nginx"/>
            <p:cNvSpPr txBox="1"/>
            <p:nvPr/>
          </p:nvSpPr>
          <p:spPr>
            <a:xfrm>
              <a:off x="469066" y="0"/>
              <a:ext cx="94061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Nginx</a:t>
              </a:r>
            </a:p>
          </p:txBody>
        </p:sp>
      </p:grpSp>
      <p:grpSp>
        <p:nvGrpSpPr>
          <p:cNvPr id="671" name="Agrupar"/>
          <p:cNvGrpSpPr/>
          <p:nvPr/>
        </p:nvGrpSpPr>
        <p:grpSpPr>
          <a:xfrm>
            <a:off x="12724266" y="7155039"/>
            <a:ext cx="220002" cy="866075"/>
            <a:chOff x="0" y="0"/>
            <a:chExt cx="220000" cy="866074"/>
          </a:xfrm>
        </p:grpSpPr>
        <p:sp>
          <p:nvSpPr>
            <p:cNvPr id="669" name="Rectángulo"/>
            <p:cNvSpPr/>
            <p:nvPr/>
          </p:nvSpPr>
          <p:spPr>
            <a:xfrm>
              <a:off x="0" y="411873"/>
              <a:ext cx="220001" cy="454202"/>
            </a:xfrm>
            <a:prstGeom prst="rect">
              <a:avLst/>
            </a:prstGeom>
            <a:solidFill>
              <a:srgbClr val="00FA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0" name="Rectángulo"/>
            <p:cNvSpPr/>
            <p:nvPr/>
          </p:nvSpPr>
          <p:spPr>
            <a:xfrm>
              <a:off x="0" y="0"/>
              <a:ext cx="220001" cy="86607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74" name="Agrupar"/>
          <p:cNvGrpSpPr/>
          <p:nvPr/>
        </p:nvGrpSpPr>
        <p:grpSpPr>
          <a:xfrm>
            <a:off x="16359900" y="7155039"/>
            <a:ext cx="220002" cy="866075"/>
            <a:chOff x="0" y="0"/>
            <a:chExt cx="220000" cy="866074"/>
          </a:xfrm>
        </p:grpSpPr>
        <p:sp>
          <p:nvSpPr>
            <p:cNvPr id="672" name="Rectángulo"/>
            <p:cNvSpPr/>
            <p:nvPr/>
          </p:nvSpPr>
          <p:spPr>
            <a:xfrm>
              <a:off x="0" y="411873"/>
              <a:ext cx="220001" cy="454202"/>
            </a:xfrm>
            <a:prstGeom prst="rect">
              <a:avLst/>
            </a:prstGeom>
            <a:solidFill>
              <a:srgbClr val="00FA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3" name="Rectángulo"/>
            <p:cNvSpPr/>
            <p:nvPr/>
          </p:nvSpPr>
          <p:spPr>
            <a:xfrm>
              <a:off x="0" y="0"/>
              <a:ext cx="220001" cy="86607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677" name="Agrupar"/>
          <p:cNvGrpSpPr/>
          <p:nvPr/>
        </p:nvGrpSpPr>
        <p:grpSpPr>
          <a:xfrm>
            <a:off x="20531658" y="7155039"/>
            <a:ext cx="220002" cy="866075"/>
            <a:chOff x="0" y="0"/>
            <a:chExt cx="220000" cy="866074"/>
          </a:xfrm>
        </p:grpSpPr>
        <p:sp>
          <p:nvSpPr>
            <p:cNvPr id="675" name="Rectángulo"/>
            <p:cNvSpPr/>
            <p:nvPr/>
          </p:nvSpPr>
          <p:spPr>
            <a:xfrm>
              <a:off x="0" y="411873"/>
              <a:ext cx="220001" cy="454202"/>
            </a:xfrm>
            <a:prstGeom prst="rect">
              <a:avLst/>
            </a:prstGeom>
            <a:solidFill>
              <a:srgbClr val="00FA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6" name="Rectángulo"/>
            <p:cNvSpPr/>
            <p:nvPr/>
          </p:nvSpPr>
          <p:spPr>
            <a:xfrm>
              <a:off x="0" y="0"/>
              <a:ext cx="220001" cy="86607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9" grpId="5"/>
      <p:bldP build="whole" bldLvl="1" animBg="1" rev="0" advAuto="0" spid="656" grpId="7"/>
      <p:bldP build="whole" bldLvl="1" animBg="1" rev="0" advAuto="0" spid="668" grpId="4"/>
      <p:bldP build="whole" bldLvl="1" animBg="1" rev="0" advAuto="0" spid="662" grpId="6"/>
      <p:bldP build="whole" bldLvl="1" animBg="1" rev="0" advAuto="0" spid="665" grpId="3"/>
      <p:bldP build="whole" bldLvl="1" animBg="1" rev="0" advAuto="0" spid="674" grpId="8"/>
      <p:bldP build="whole" bldLvl="1" animBg="1" rev="0" advAuto="0" spid="659" grpId="1"/>
      <p:bldP build="whole" bldLvl="1" animBg="1" rev="0" advAuto="0" spid="662" grpId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KUBERNETES - ¿Qué es esto de k8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¿Qué es esto de k8s?</a:t>
            </a:r>
          </a:p>
        </p:txBody>
      </p:sp>
      <p:pic>
        <p:nvPicPr>
          <p:cNvPr id="680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6" name="Agrupar"/>
          <p:cNvGrpSpPr/>
          <p:nvPr/>
        </p:nvGrpSpPr>
        <p:grpSpPr>
          <a:xfrm>
            <a:off x="2888617" y="5492057"/>
            <a:ext cx="3304476" cy="3394742"/>
            <a:chOff x="0" y="0"/>
            <a:chExt cx="3304474" cy="3394741"/>
          </a:xfrm>
        </p:grpSpPr>
        <p:grpSp>
          <p:nvGrpSpPr>
            <p:cNvPr id="683" name="Agrupar"/>
            <p:cNvGrpSpPr/>
            <p:nvPr/>
          </p:nvGrpSpPr>
          <p:grpSpPr>
            <a:xfrm>
              <a:off x="370410" y="-1"/>
              <a:ext cx="2934065" cy="3394743"/>
              <a:chOff x="0" y="0"/>
              <a:chExt cx="2934063" cy="3394741"/>
            </a:xfrm>
          </p:grpSpPr>
          <p:sp>
            <p:nvSpPr>
              <p:cNvPr id="681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2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pic>
          <p:nvPicPr>
            <p:cNvPr id="684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1018"/>
            <a:stretch>
              <a:fillRect/>
            </a:stretch>
          </p:blipFill>
          <p:spPr>
            <a:xfrm>
              <a:off x="0" y="65088"/>
              <a:ext cx="1595248" cy="559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5" name="docker.png" descr="dock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0200"/>
            <a:stretch>
              <a:fillRect/>
            </a:stretch>
          </p:blipFill>
          <p:spPr>
            <a:xfrm>
              <a:off x="197246" y="707312"/>
              <a:ext cx="1201053" cy="471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92" name="Agrupar"/>
          <p:cNvGrpSpPr/>
          <p:nvPr/>
        </p:nvGrpSpPr>
        <p:grpSpPr>
          <a:xfrm>
            <a:off x="6603454" y="5492057"/>
            <a:ext cx="3304476" cy="3394742"/>
            <a:chOff x="0" y="0"/>
            <a:chExt cx="3304474" cy="3394741"/>
          </a:xfrm>
        </p:grpSpPr>
        <p:grpSp>
          <p:nvGrpSpPr>
            <p:cNvPr id="689" name="Agrupar"/>
            <p:cNvGrpSpPr/>
            <p:nvPr/>
          </p:nvGrpSpPr>
          <p:grpSpPr>
            <a:xfrm>
              <a:off x="370410" y="-1"/>
              <a:ext cx="2934065" cy="3394743"/>
              <a:chOff x="0" y="0"/>
              <a:chExt cx="2934063" cy="3394741"/>
            </a:xfrm>
          </p:grpSpPr>
          <p:sp>
            <p:nvSpPr>
              <p:cNvPr id="687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8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pic>
          <p:nvPicPr>
            <p:cNvPr id="690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1018"/>
            <a:stretch>
              <a:fillRect/>
            </a:stretch>
          </p:blipFill>
          <p:spPr>
            <a:xfrm>
              <a:off x="0" y="65088"/>
              <a:ext cx="1595248" cy="559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1" name="docker.png" descr="dock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0200"/>
            <a:stretch>
              <a:fillRect/>
            </a:stretch>
          </p:blipFill>
          <p:spPr>
            <a:xfrm>
              <a:off x="197246" y="707312"/>
              <a:ext cx="1201053" cy="471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98" name="Agrupar"/>
          <p:cNvGrpSpPr/>
          <p:nvPr/>
        </p:nvGrpSpPr>
        <p:grpSpPr>
          <a:xfrm>
            <a:off x="10539762" y="5492057"/>
            <a:ext cx="3304476" cy="3394742"/>
            <a:chOff x="0" y="0"/>
            <a:chExt cx="3304474" cy="3394741"/>
          </a:xfrm>
        </p:grpSpPr>
        <p:grpSp>
          <p:nvGrpSpPr>
            <p:cNvPr id="695" name="Agrupar"/>
            <p:cNvGrpSpPr/>
            <p:nvPr/>
          </p:nvGrpSpPr>
          <p:grpSpPr>
            <a:xfrm>
              <a:off x="370410" y="-1"/>
              <a:ext cx="2934065" cy="3394743"/>
              <a:chOff x="0" y="0"/>
              <a:chExt cx="2934063" cy="3394741"/>
            </a:xfrm>
          </p:grpSpPr>
          <p:sp>
            <p:nvSpPr>
              <p:cNvPr id="693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94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pic>
          <p:nvPicPr>
            <p:cNvPr id="696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1018"/>
            <a:stretch>
              <a:fillRect/>
            </a:stretch>
          </p:blipFill>
          <p:spPr>
            <a:xfrm>
              <a:off x="0" y="65088"/>
              <a:ext cx="1595248" cy="559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docker.png" descr="dock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0200"/>
            <a:stretch>
              <a:fillRect/>
            </a:stretch>
          </p:blipFill>
          <p:spPr>
            <a:xfrm>
              <a:off x="197246" y="707312"/>
              <a:ext cx="1201053" cy="471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04" name="Agrupar"/>
          <p:cNvGrpSpPr/>
          <p:nvPr/>
        </p:nvGrpSpPr>
        <p:grpSpPr>
          <a:xfrm>
            <a:off x="14298894" y="5492057"/>
            <a:ext cx="3304475" cy="3394742"/>
            <a:chOff x="0" y="0"/>
            <a:chExt cx="3304474" cy="3394741"/>
          </a:xfrm>
        </p:grpSpPr>
        <p:grpSp>
          <p:nvGrpSpPr>
            <p:cNvPr id="701" name="Agrupar"/>
            <p:cNvGrpSpPr/>
            <p:nvPr/>
          </p:nvGrpSpPr>
          <p:grpSpPr>
            <a:xfrm>
              <a:off x="370410" y="-1"/>
              <a:ext cx="2934065" cy="3394743"/>
              <a:chOff x="0" y="0"/>
              <a:chExt cx="2934063" cy="3394741"/>
            </a:xfrm>
          </p:grpSpPr>
          <p:sp>
            <p:nvSpPr>
              <p:cNvPr id="699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0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pic>
          <p:nvPicPr>
            <p:cNvPr id="702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1018"/>
            <a:stretch>
              <a:fillRect/>
            </a:stretch>
          </p:blipFill>
          <p:spPr>
            <a:xfrm>
              <a:off x="0" y="65088"/>
              <a:ext cx="1595248" cy="559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3" name="docker.png" descr="dock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0200"/>
            <a:stretch>
              <a:fillRect/>
            </a:stretch>
          </p:blipFill>
          <p:spPr>
            <a:xfrm>
              <a:off x="197246" y="707312"/>
              <a:ext cx="1201053" cy="471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10" name="Agrupar"/>
          <p:cNvGrpSpPr/>
          <p:nvPr/>
        </p:nvGrpSpPr>
        <p:grpSpPr>
          <a:xfrm>
            <a:off x="18190908" y="5492057"/>
            <a:ext cx="3304475" cy="3394742"/>
            <a:chOff x="0" y="0"/>
            <a:chExt cx="3304474" cy="3394741"/>
          </a:xfrm>
        </p:grpSpPr>
        <p:grpSp>
          <p:nvGrpSpPr>
            <p:cNvPr id="707" name="Agrupar"/>
            <p:cNvGrpSpPr/>
            <p:nvPr/>
          </p:nvGrpSpPr>
          <p:grpSpPr>
            <a:xfrm>
              <a:off x="370410" y="-1"/>
              <a:ext cx="2934065" cy="3394743"/>
              <a:chOff x="0" y="0"/>
              <a:chExt cx="2934063" cy="3394741"/>
            </a:xfrm>
          </p:grpSpPr>
          <p:sp>
            <p:nvSpPr>
              <p:cNvPr id="705" name="Rectángulo"/>
              <p:cNvSpPr/>
              <p:nvPr/>
            </p:nvSpPr>
            <p:spPr>
              <a:xfrm>
                <a:off x="-1" y="0"/>
                <a:ext cx="2934065" cy="2691343"/>
              </a:xfrm>
              <a:prstGeom prst="rect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06" name="NODO"/>
              <p:cNvSpPr/>
              <p:nvPr/>
            </p:nvSpPr>
            <p:spPr>
              <a:xfrm>
                <a:off x="598152" y="2710992"/>
                <a:ext cx="1737758" cy="683750"/>
              </a:xfrm>
              <a:prstGeom prst="rect">
                <a:avLst/>
              </a:prstGeom>
              <a:solidFill>
                <a:srgbClr val="0433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NODO</a:t>
                </a:r>
              </a:p>
            </p:txBody>
          </p:sp>
        </p:grpSp>
        <p:pic>
          <p:nvPicPr>
            <p:cNvPr id="708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31018"/>
            <a:stretch>
              <a:fillRect/>
            </a:stretch>
          </p:blipFill>
          <p:spPr>
            <a:xfrm>
              <a:off x="0" y="65088"/>
              <a:ext cx="1595248" cy="5598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9" name="docker.png" descr="docker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0200"/>
            <a:stretch>
              <a:fillRect/>
            </a:stretch>
          </p:blipFill>
          <p:spPr>
            <a:xfrm>
              <a:off x="197246" y="707312"/>
              <a:ext cx="1201053" cy="471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13" name="Agrupar"/>
          <p:cNvGrpSpPr/>
          <p:nvPr/>
        </p:nvGrpSpPr>
        <p:grpSpPr>
          <a:xfrm>
            <a:off x="3857424" y="6649556"/>
            <a:ext cx="1878747" cy="1472375"/>
            <a:chOff x="0" y="0"/>
            <a:chExt cx="1878746" cy="1472373"/>
          </a:xfrm>
        </p:grpSpPr>
        <p:pic>
          <p:nvPicPr>
            <p:cNvPr id="711" name="94adcf00-66e3-447b-ab49-e61704a0b2f4.png" descr="94adcf00-66e3-447b-ab49-e61704a0b2f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26810"/>
              <a:ext cx="1878747" cy="1045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2" name="MySQL"/>
            <p:cNvSpPr txBox="1"/>
            <p:nvPr/>
          </p:nvSpPr>
          <p:spPr>
            <a:xfrm>
              <a:off x="380675" y="0"/>
              <a:ext cx="111739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MySQL</a:t>
              </a:r>
            </a:p>
          </p:txBody>
        </p:sp>
      </p:grpSp>
      <p:grpSp>
        <p:nvGrpSpPr>
          <p:cNvPr id="716" name="Agrupar"/>
          <p:cNvGrpSpPr/>
          <p:nvPr/>
        </p:nvGrpSpPr>
        <p:grpSpPr>
          <a:xfrm>
            <a:off x="11252626" y="6682777"/>
            <a:ext cx="1878748" cy="1405934"/>
            <a:chOff x="0" y="0"/>
            <a:chExt cx="1878746" cy="1405932"/>
          </a:xfrm>
        </p:grpSpPr>
        <p:pic>
          <p:nvPicPr>
            <p:cNvPr id="714" name="94adcf00-66e3-447b-ab49-e61704a0b2f4.png" descr="94adcf00-66e3-447b-ab49-e61704a0b2f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60369"/>
              <a:ext cx="1878747" cy="1045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5" name="Nginx"/>
            <p:cNvSpPr txBox="1"/>
            <p:nvPr/>
          </p:nvSpPr>
          <p:spPr>
            <a:xfrm>
              <a:off x="469066" y="0"/>
              <a:ext cx="94061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Nginx</a:t>
              </a:r>
            </a:p>
          </p:txBody>
        </p:sp>
      </p:grpSp>
      <p:grpSp>
        <p:nvGrpSpPr>
          <p:cNvPr id="719" name="Agrupar"/>
          <p:cNvGrpSpPr/>
          <p:nvPr/>
        </p:nvGrpSpPr>
        <p:grpSpPr>
          <a:xfrm>
            <a:off x="9442232" y="6952706"/>
            <a:ext cx="220001" cy="866076"/>
            <a:chOff x="0" y="0"/>
            <a:chExt cx="220000" cy="866074"/>
          </a:xfrm>
        </p:grpSpPr>
        <p:sp>
          <p:nvSpPr>
            <p:cNvPr id="717" name="Rectángulo"/>
            <p:cNvSpPr/>
            <p:nvPr/>
          </p:nvSpPr>
          <p:spPr>
            <a:xfrm>
              <a:off x="0" y="411873"/>
              <a:ext cx="220001" cy="454202"/>
            </a:xfrm>
            <a:prstGeom prst="rect">
              <a:avLst/>
            </a:prstGeom>
            <a:solidFill>
              <a:srgbClr val="00FA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8" name="Rectángulo"/>
            <p:cNvSpPr/>
            <p:nvPr/>
          </p:nvSpPr>
          <p:spPr>
            <a:xfrm>
              <a:off x="0" y="0"/>
              <a:ext cx="220001" cy="86607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22" name="Agrupar"/>
          <p:cNvGrpSpPr/>
          <p:nvPr/>
        </p:nvGrpSpPr>
        <p:grpSpPr>
          <a:xfrm>
            <a:off x="7427054" y="6682777"/>
            <a:ext cx="1878748" cy="1405934"/>
            <a:chOff x="0" y="0"/>
            <a:chExt cx="1878746" cy="1405932"/>
          </a:xfrm>
        </p:grpSpPr>
        <p:pic>
          <p:nvPicPr>
            <p:cNvPr id="720" name="94adcf00-66e3-447b-ab49-e61704a0b2f4.png" descr="94adcf00-66e3-447b-ab49-e61704a0b2f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60369"/>
              <a:ext cx="1878747" cy="1045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1" name="Nginx"/>
            <p:cNvSpPr txBox="1"/>
            <p:nvPr/>
          </p:nvSpPr>
          <p:spPr>
            <a:xfrm>
              <a:off x="469066" y="0"/>
              <a:ext cx="94061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Nginx</a:t>
              </a:r>
            </a:p>
          </p:txBody>
        </p:sp>
      </p:grpSp>
      <p:grpSp>
        <p:nvGrpSpPr>
          <p:cNvPr id="725" name="Agrupar"/>
          <p:cNvGrpSpPr/>
          <p:nvPr/>
        </p:nvGrpSpPr>
        <p:grpSpPr>
          <a:xfrm>
            <a:off x="13323561" y="6756390"/>
            <a:ext cx="220002" cy="866076"/>
            <a:chOff x="0" y="0"/>
            <a:chExt cx="220000" cy="866074"/>
          </a:xfrm>
        </p:grpSpPr>
        <p:sp>
          <p:nvSpPr>
            <p:cNvPr id="723" name="Rectángulo"/>
            <p:cNvSpPr/>
            <p:nvPr/>
          </p:nvSpPr>
          <p:spPr>
            <a:xfrm>
              <a:off x="0" y="411873"/>
              <a:ext cx="220001" cy="454202"/>
            </a:xfrm>
            <a:prstGeom prst="rect">
              <a:avLst/>
            </a:prstGeom>
            <a:solidFill>
              <a:srgbClr val="00FA9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4" name="Rectángulo"/>
            <p:cNvSpPr/>
            <p:nvPr/>
          </p:nvSpPr>
          <p:spPr>
            <a:xfrm>
              <a:off x="0" y="0"/>
              <a:ext cx="220001" cy="866075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26" name="Signo de multiplicación"/>
          <p:cNvSpPr/>
          <p:nvPr/>
        </p:nvSpPr>
        <p:spPr>
          <a:xfrm>
            <a:off x="7134561" y="5471104"/>
            <a:ext cx="2463732" cy="2463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fill="norm" stroke="1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rgbClr val="FF26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733" name="Agrupar"/>
          <p:cNvGrpSpPr/>
          <p:nvPr/>
        </p:nvGrpSpPr>
        <p:grpSpPr>
          <a:xfrm>
            <a:off x="14721766" y="6682777"/>
            <a:ext cx="2293015" cy="1405934"/>
            <a:chOff x="0" y="0"/>
            <a:chExt cx="2293013" cy="1405932"/>
          </a:xfrm>
        </p:grpSpPr>
        <p:grpSp>
          <p:nvGrpSpPr>
            <p:cNvPr id="729" name="Agrupar"/>
            <p:cNvGrpSpPr/>
            <p:nvPr/>
          </p:nvGrpSpPr>
          <p:grpSpPr>
            <a:xfrm>
              <a:off x="0" y="-1"/>
              <a:ext cx="1878747" cy="1405934"/>
              <a:chOff x="0" y="0"/>
              <a:chExt cx="1878746" cy="1405932"/>
            </a:xfrm>
          </p:grpSpPr>
          <p:pic>
            <p:nvPicPr>
              <p:cNvPr id="727" name="94adcf00-66e3-447b-ab49-e61704a0b2f4.png" descr="94adcf00-66e3-447b-ab49-e61704a0b2f4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360369"/>
                <a:ext cx="1878747" cy="10455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28" name="Nginx"/>
              <p:cNvSpPr txBox="1"/>
              <p:nvPr/>
            </p:nvSpPr>
            <p:spPr>
              <a:xfrm>
                <a:off x="469066" y="0"/>
                <a:ext cx="940614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400"/>
                </a:lvl1pPr>
              </a:lstStyle>
              <a:p>
                <a:pPr/>
                <a:r>
                  <a:t>Nginx</a:t>
                </a:r>
              </a:p>
            </p:txBody>
          </p:sp>
        </p:grpSp>
        <p:grpSp>
          <p:nvGrpSpPr>
            <p:cNvPr id="732" name="Agrupar"/>
            <p:cNvGrpSpPr/>
            <p:nvPr/>
          </p:nvGrpSpPr>
          <p:grpSpPr>
            <a:xfrm>
              <a:off x="2073013" y="269929"/>
              <a:ext cx="220001" cy="866075"/>
              <a:chOff x="0" y="0"/>
              <a:chExt cx="220000" cy="866074"/>
            </a:xfrm>
          </p:grpSpPr>
          <p:sp>
            <p:nvSpPr>
              <p:cNvPr id="730" name="Rectángulo"/>
              <p:cNvSpPr/>
              <p:nvPr/>
            </p:nvSpPr>
            <p:spPr>
              <a:xfrm>
                <a:off x="0" y="411873"/>
                <a:ext cx="220001" cy="454202"/>
              </a:xfrm>
              <a:prstGeom prst="rect">
                <a:avLst/>
              </a:prstGeom>
              <a:solidFill>
                <a:srgbClr val="00FA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731" name="Rectángulo"/>
              <p:cNvSpPr/>
              <p:nvPr/>
            </p:nvSpPr>
            <p:spPr>
              <a:xfrm>
                <a:off x="0" y="0"/>
                <a:ext cx="220001" cy="866075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34" name="Y todo de forma TRANSPARENTE."/>
          <p:cNvSpPr/>
          <p:nvPr/>
        </p:nvSpPr>
        <p:spPr>
          <a:xfrm>
            <a:off x="6064509" y="10073141"/>
            <a:ext cx="11667305" cy="2219819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Y todo de forma TRANSPARENTE.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6" grpId="1"/>
      <p:bldP build="whole" bldLvl="1" animBg="1" rev="0" advAuto="0" spid="733" grpId="2"/>
      <p:bldP build="whole" bldLvl="1" animBg="1" rev="0" advAuto="0" spid="734" grpId="3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KUBERNETES - Componentes Clus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90" sz="9000"/>
            </a:lvl1pPr>
          </a:lstStyle>
          <a:p>
            <a:pPr/>
            <a:r>
              <a:t>KUBERNETES - Componentes Cluster</a:t>
            </a:r>
          </a:p>
        </p:txBody>
      </p:sp>
      <p:pic>
        <p:nvPicPr>
          <p:cNvPr id="737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0" name="Agrupar"/>
          <p:cNvGrpSpPr/>
          <p:nvPr/>
        </p:nvGrpSpPr>
        <p:grpSpPr>
          <a:xfrm>
            <a:off x="1922994" y="3628609"/>
            <a:ext cx="21447187" cy="2959101"/>
            <a:chOff x="0" y="0"/>
            <a:chExt cx="21447185" cy="2959100"/>
          </a:xfrm>
        </p:grpSpPr>
        <p:sp>
          <p:nvSpPr>
            <p:cNvPr id="738" name="CONTROL PLAIN"/>
            <p:cNvSpPr/>
            <p:nvPr/>
          </p:nvSpPr>
          <p:spPr>
            <a:xfrm>
              <a:off x="0" y="21861"/>
              <a:ext cx="3153200" cy="2915378"/>
            </a:xfrm>
            <a:prstGeom prst="rect">
              <a:avLst/>
            </a:prstGeom>
            <a:solidFill>
              <a:schemeClr val="accent1">
                <a:satOff val="-9155"/>
                <a:lumOff val="-3267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CONTROL PLAIN</a:t>
              </a:r>
            </a:p>
          </p:txBody>
        </p:sp>
        <p:sp>
          <p:nvSpPr>
            <p:cNvPr id="739" name="Gestiona principales funciones de control de un clúster:…"/>
            <p:cNvSpPr txBox="1"/>
            <p:nvPr/>
          </p:nvSpPr>
          <p:spPr>
            <a:xfrm>
              <a:off x="4639075" y="0"/>
              <a:ext cx="16808111" cy="295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spcBef>
                  <a:spcPts val="0"/>
                </a:spcBef>
                <a:defRPr sz="3300"/>
              </a:pPr>
              <a:r>
                <a:t>Gestiona principales funciones de control de un clúster: </a:t>
              </a:r>
            </a:p>
            <a:p>
              <a:pPr marL="457200" indent="-457200" defTabSz="457200">
                <a:spcBef>
                  <a:spcPts val="0"/>
                </a:spcBef>
                <a:buSzPct val="100000"/>
                <a:buChar char="-"/>
                <a:defRPr sz="3300"/>
              </a:pPr>
              <a:r>
                <a:t>Coordina operaciones del cluster</a:t>
              </a:r>
            </a:p>
            <a:p>
              <a:pPr marL="457200" indent="-457200" defTabSz="457200">
                <a:spcBef>
                  <a:spcPts val="0"/>
                </a:spcBef>
                <a:buSzPct val="100000"/>
                <a:buChar char="-"/>
                <a:defRPr sz="3300"/>
              </a:pPr>
              <a:r>
                <a:t>Monitoriza</a:t>
              </a:r>
            </a:p>
            <a:p>
              <a:pPr marL="457200" indent="-457200" defTabSz="457200">
                <a:spcBef>
                  <a:spcPts val="0"/>
                </a:spcBef>
                <a:buSzPct val="100000"/>
                <a:buChar char="-"/>
                <a:defRPr sz="3300"/>
              </a:pPr>
              <a:r>
                <a:t>Programación de pods </a:t>
              </a:r>
            </a:p>
            <a:p>
              <a:pPr marL="457200" indent="-457200" defTabSz="457200">
                <a:spcBef>
                  <a:spcPts val="0"/>
                </a:spcBef>
                <a:buSzPct val="100000"/>
                <a:buChar char="-"/>
                <a:defRPr sz="3300"/>
              </a:pPr>
              <a:r>
                <a:t>Punto de acceso principal para la administración del cluster</a:t>
              </a:r>
            </a:p>
          </p:txBody>
        </p:sp>
      </p:grpSp>
      <p:grpSp>
        <p:nvGrpSpPr>
          <p:cNvPr id="743" name="Agrupar"/>
          <p:cNvGrpSpPr/>
          <p:nvPr/>
        </p:nvGrpSpPr>
        <p:grpSpPr>
          <a:xfrm>
            <a:off x="1922994" y="8140457"/>
            <a:ext cx="21447187" cy="2915378"/>
            <a:chOff x="0" y="0"/>
            <a:chExt cx="21447185" cy="2915376"/>
          </a:xfrm>
        </p:grpSpPr>
        <p:sp>
          <p:nvSpPr>
            <p:cNvPr id="741" name="NODE"/>
            <p:cNvSpPr/>
            <p:nvPr/>
          </p:nvSpPr>
          <p:spPr>
            <a:xfrm>
              <a:off x="0" y="0"/>
              <a:ext cx="3153200" cy="2915377"/>
            </a:xfrm>
            <a:prstGeom prst="rect">
              <a:avLst/>
            </a:prstGeom>
            <a:solidFill>
              <a:schemeClr val="accent1">
                <a:satOff val="-9155"/>
                <a:lumOff val="-32673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NODE</a:t>
              </a:r>
            </a:p>
          </p:txBody>
        </p:sp>
        <p:sp>
          <p:nvSpPr>
            <p:cNvPr id="742" name="Donde ejecutan los pods (contenedores) con nuestras aplicaciones.…"/>
            <p:cNvSpPr txBox="1"/>
            <p:nvPr/>
          </p:nvSpPr>
          <p:spPr>
            <a:xfrm>
              <a:off x="4639075" y="549638"/>
              <a:ext cx="16808111" cy="181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457200">
                <a:spcBef>
                  <a:spcPts val="0"/>
                </a:spcBef>
                <a:defRPr sz="3300"/>
              </a:pPr>
              <a:r>
                <a:t>Donde ejecutan los pods (contenedores) con nuestras aplicaciones.</a:t>
              </a:r>
            </a:p>
            <a:p>
              <a:pPr defTabSz="457200">
                <a:spcBef>
                  <a:spcPts val="0"/>
                </a:spcBef>
                <a:defRPr sz="3300"/>
              </a:pPr>
            </a:p>
            <a:p>
              <a:pPr defTabSz="457200">
                <a:spcBef>
                  <a:spcPts val="0"/>
                </a:spcBef>
                <a:defRPr sz="3300"/>
              </a:pPr>
              <a:r>
                <a:t>- Implementan la red que asegura la conectividad a los pods y los servicios</a:t>
              </a:r>
            </a:p>
          </p:txBody>
        </p:sp>
      </p:grpSp>
      <p:pic>
        <p:nvPicPr>
          <p:cNvPr id="744" name="Captura de pantalla 2024-11-07 a las 13.14.57.png" descr="Captura de pantalla 2024-11-07 a las 13.14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5116" y="3174448"/>
            <a:ext cx="12541178" cy="386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Captura de pantalla 2024-11-07 a las 15.01.47.png" descr="Captura de pantalla 2024-11-07 a las 15.01.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72753" y="7605345"/>
            <a:ext cx="11885904" cy="5179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4" grpId="3"/>
      <p:bldP build="whole" bldLvl="1" animBg="1" rev="0" advAuto="0" spid="743" grpId="2"/>
      <p:bldP build="whole" bldLvl="1" animBg="1" rev="0" advAuto="0" spid="740" grpId="1"/>
      <p:bldP build="whole" bldLvl="1" animBg="1" rev="0" advAuto="0" spid="745" grpId="4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KUBERNETES - 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API</a:t>
            </a:r>
          </a:p>
        </p:txBody>
      </p:sp>
      <p:pic>
        <p:nvPicPr>
          <p:cNvPr id="748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Única forma que tenemos de comunicarnos con el clúster…"/>
          <p:cNvSpPr txBox="1"/>
          <p:nvPr/>
        </p:nvSpPr>
        <p:spPr>
          <a:xfrm>
            <a:off x="979246" y="4120613"/>
            <a:ext cx="22425507" cy="741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Única forma que tenemos de comunicarnos con el clúster </a:t>
            </a:r>
          </a:p>
          <a:p>
            <a:pPr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¿Que tipo de API es? -&gt; Restfull y las peticiones se hacen mediante JSON </a:t>
            </a:r>
          </a:p>
          <a:p>
            <a:pPr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La API de k8s la conforman un conjunto de objetos, que representan el estado del sistema (pods, servicios, controllers, nodos, etc).</a:t>
            </a:r>
          </a:p>
          <a:p>
            <a:pPr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Con estos objetos configuramos el sistema. 2 formas: </a:t>
            </a:r>
          </a:p>
          <a:p>
            <a:pPr lvl="2" marL="1371600" indent="-457200" defTabSz="457200">
              <a:spcBef>
                <a:spcPts val="0"/>
              </a:spcBef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Imperativa </a:t>
            </a:r>
          </a:p>
          <a:p>
            <a:pPr lvl="2" marL="1371600" indent="-457200" defTabSz="457200">
              <a:spcBef>
                <a:spcPts val="0"/>
              </a:spcBef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Declarativa  </a:t>
            </a:r>
          </a:p>
          <a:p>
            <a:pPr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UBERNETES - P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PODS</a:t>
            </a:r>
          </a:p>
        </p:txBody>
      </p:sp>
      <p:pic>
        <p:nvPicPr>
          <p:cNvPr id="752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PODS: Representan uno o más contenedores y encapsulan la aplicación que queremos ejecutar.…"/>
          <p:cNvSpPr txBox="1"/>
          <p:nvPr/>
        </p:nvSpPr>
        <p:spPr>
          <a:xfrm>
            <a:off x="1058592" y="3167543"/>
            <a:ext cx="21530003" cy="981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  <a:defRPr sz="3300"/>
            </a:pPr>
            <a:r>
              <a:rPr b="1"/>
              <a:t>PODS</a:t>
            </a:r>
            <a:r>
              <a:t>: Representan uno o más contenedores y encapsulan la aplicación que queremos ejecutar.</a:t>
            </a:r>
          </a:p>
          <a:p>
            <a:pPr defTabSz="457200">
              <a:spcBef>
                <a:spcPts val="0"/>
              </a:spcBef>
              <a:defRPr sz="3300"/>
            </a:pPr>
          </a:p>
          <a:p>
            <a:pPr defTabSz="457200">
              <a:spcBef>
                <a:spcPts val="0"/>
              </a:spcBef>
              <a:defRPr sz="3300"/>
            </a:pPr>
            <a:r>
              <a:rPr b="1"/>
              <a:t>Unidad de Trabajo Más Pequeña</a:t>
            </a:r>
            <a:r>
              <a:t>: Un Pod es la unidad de trabajo más pequeña y gestionable en Kubernetes.</a:t>
            </a:r>
          </a:p>
          <a:p>
            <a:pPr defTabSz="457200">
              <a:spcBef>
                <a:spcPts val="0"/>
              </a:spcBef>
              <a:defRPr sz="3300"/>
            </a:pPr>
          </a:p>
          <a:p>
            <a:pPr defTabSz="457200">
              <a:spcBef>
                <a:spcPts val="0"/>
              </a:spcBef>
              <a:defRPr sz="3300"/>
            </a:pPr>
            <a:r>
              <a:rPr b="1"/>
              <a:t>Definición de Recursos</a:t>
            </a:r>
            <a:r>
              <a:t>: Podemos definir dentro del Pod los recursos que requiere, como CPU y memoria.</a:t>
            </a:r>
          </a:p>
          <a:p>
            <a:pPr defTabSz="457200">
              <a:spcBef>
                <a:spcPts val="0"/>
              </a:spcBef>
              <a:defRPr sz="3300"/>
            </a:pPr>
          </a:p>
          <a:p>
            <a:pPr defTabSz="457200">
              <a:spcBef>
                <a:spcPts val="0"/>
              </a:spcBef>
              <a:defRPr sz="3300"/>
            </a:pPr>
            <a:r>
              <a:rPr b="1"/>
              <a:t>Efímeros</a:t>
            </a:r>
            <a:r>
              <a:t>: Los Pods son efímeros, lo que significa que no mantienen ningún estado permanente.</a:t>
            </a:r>
          </a:p>
          <a:p>
            <a:pPr defTabSz="457200">
              <a:spcBef>
                <a:spcPts val="0"/>
              </a:spcBef>
              <a:defRPr sz="3300"/>
            </a:pPr>
          </a:p>
          <a:p>
            <a:pPr defTabSz="457200">
              <a:spcBef>
                <a:spcPts val="0"/>
              </a:spcBef>
              <a:defRPr sz="3300"/>
            </a:pPr>
            <a:r>
              <a:rPr b="1"/>
              <a:t>Contenedores en un Pod</a:t>
            </a:r>
            <a:r>
              <a:t>: Si un Pod contiene múltiples contenedores y uno de ellos falla, todos los contenedores del Pod se reinician o terminan.</a:t>
            </a:r>
          </a:p>
          <a:p>
            <a:pPr defTabSz="457200">
              <a:spcBef>
                <a:spcPts val="0"/>
              </a:spcBef>
              <a:defRPr sz="3300"/>
            </a:pPr>
          </a:p>
          <a:p>
            <a:pPr defTabSz="457200">
              <a:spcBef>
                <a:spcPts val="0"/>
              </a:spcBef>
              <a:defRPr sz="3300"/>
            </a:pPr>
            <a:r>
              <a:rPr b="1"/>
              <a:t>State (Estado)</a:t>
            </a:r>
            <a:r>
              <a:t>: Indica si el Pod está ejecutándose o no. No implica que esté libre de errores.</a:t>
            </a:r>
          </a:p>
          <a:p>
            <a:pPr defTabSz="457200">
              <a:spcBef>
                <a:spcPts val="0"/>
              </a:spcBef>
              <a:defRPr sz="3300"/>
            </a:pPr>
          </a:p>
          <a:p>
            <a:pPr defTabSz="457200">
              <a:spcBef>
                <a:spcPts val="0"/>
              </a:spcBef>
              <a:defRPr sz="3300"/>
            </a:pPr>
            <a:r>
              <a:rPr b="1"/>
              <a:t>Health (Salud)</a:t>
            </a:r>
            <a:r>
              <a:t>: Determina si la aplicación dentro del Pod está funcionando correctamente. Esto se logra mediante </a:t>
            </a:r>
            <a:r>
              <a:rPr b="1"/>
              <a:t>sondas de salud</a:t>
            </a:r>
            <a:r>
              <a:t> (liveness y readiness probes) que detallan las pruebas necesarias para comprobar el funcionamiento.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DOCK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</a:t>
            </a:r>
          </a:p>
        </p:txBody>
      </p:sp>
      <p:pic>
        <p:nvPicPr>
          <p:cNvPr id="205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Herramienta clave en el presente:"/>
          <p:cNvSpPr txBox="1"/>
          <p:nvPr/>
        </p:nvSpPr>
        <p:spPr>
          <a:xfrm>
            <a:off x="1346505" y="3043830"/>
            <a:ext cx="802741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Herramienta clave en el presente: </a:t>
            </a:r>
          </a:p>
        </p:txBody>
      </p:sp>
      <p:grpSp>
        <p:nvGrpSpPr>
          <p:cNvPr id="209" name="Agrupar"/>
          <p:cNvGrpSpPr/>
          <p:nvPr/>
        </p:nvGrpSpPr>
        <p:grpSpPr>
          <a:xfrm>
            <a:off x="3492603" y="4565225"/>
            <a:ext cx="2665064" cy="3625307"/>
            <a:chOff x="0" y="0"/>
            <a:chExt cx="2665062" cy="3625305"/>
          </a:xfrm>
        </p:grpSpPr>
        <p:pic>
          <p:nvPicPr>
            <p:cNvPr id="207" name="4535090.png" descr="453509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960242"/>
              <a:ext cx="2665063" cy="2665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Local"/>
            <p:cNvSpPr txBox="1"/>
            <p:nvPr/>
          </p:nvSpPr>
          <p:spPr>
            <a:xfrm>
              <a:off x="400822" y="0"/>
              <a:ext cx="1327913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Local</a:t>
              </a:r>
            </a:p>
          </p:txBody>
        </p:sp>
      </p:grpSp>
      <p:grpSp>
        <p:nvGrpSpPr>
          <p:cNvPr id="212" name="Agrupar"/>
          <p:cNvGrpSpPr/>
          <p:nvPr/>
        </p:nvGrpSpPr>
        <p:grpSpPr>
          <a:xfrm>
            <a:off x="10367622" y="4565225"/>
            <a:ext cx="3294706" cy="3528290"/>
            <a:chOff x="0" y="0"/>
            <a:chExt cx="3294705" cy="3528288"/>
          </a:xfrm>
        </p:grpSpPr>
        <p:pic>
          <p:nvPicPr>
            <p:cNvPr id="210" name="microservices-architecture.png" descr="microservices-architectur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057259"/>
              <a:ext cx="3294706" cy="2471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Nube"/>
            <p:cNvSpPr txBox="1"/>
            <p:nvPr/>
          </p:nvSpPr>
          <p:spPr>
            <a:xfrm>
              <a:off x="784823" y="0"/>
              <a:ext cx="1411733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Nube</a:t>
              </a:r>
            </a:p>
          </p:txBody>
        </p:sp>
      </p:grpSp>
      <p:grpSp>
        <p:nvGrpSpPr>
          <p:cNvPr id="215" name="Agrupar"/>
          <p:cNvGrpSpPr/>
          <p:nvPr/>
        </p:nvGrpSpPr>
        <p:grpSpPr>
          <a:xfrm>
            <a:off x="16170912" y="4565225"/>
            <a:ext cx="5698745" cy="2737581"/>
            <a:chOff x="0" y="0"/>
            <a:chExt cx="5698744" cy="2737579"/>
          </a:xfrm>
        </p:grpSpPr>
        <p:sp>
          <p:nvSpPr>
            <p:cNvPr id="213" name="Arquitecturas modernas"/>
            <p:cNvSpPr txBox="1"/>
            <p:nvPr/>
          </p:nvSpPr>
          <p:spPr>
            <a:xfrm>
              <a:off x="0" y="0"/>
              <a:ext cx="5698744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Arquitecturas modernas</a:t>
              </a:r>
            </a:p>
          </p:txBody>
        </p:sp>
        <p:pic>
          <p:nvPicPr>
            <p:cNvPr id="214" name="6054fec86ef332ff3651bc92_1581514013775-2.png" descr="6054fec86ef332ff3651bc92_1581514013775-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35601" y="844668"/>
              <a:ext cx="3720426" cy="18929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  <p:bldP build="whole" bldLvl="1" animBg="1" rev="0" advAuto="0" spid="212" grpId="2"/>
      <p:bldP build="whole" bldLvl="1" animBg="1" rev="0" advAuto="0" spid="215" grpId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KUBERNETES - Controlad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Controladores</a:t>
            </a:r>
          </a:p>
        </p:txBody>
      </p:sp>
      <p:pic>
        <p:nvPicPr>
          <p:cNvPr id="756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Qué Hacen: Los controladores garantizan que el estado deseado del clúster. puede manejar automáticamente la creación, destrucción y escalado de Pods, asegurando alta disponibilidad y flexibilidad en los despliegues.…"/>
          <p:cNvSpPr txBox="1"/>
          <p:nvPr/>
        </p:nvSpPr>
        <p:spPr>
          <a:xfrm>
            <a:off x="1125033" y="3117105"/>
            <a:ext cx="22870943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</a:pPr>
            <a:r>
              <a:rPr b="1"/>
              <a:t>Qué Hacen</a:t>
            </a:r>
            <a:r>
              <a:t>: Los controladores garantizan que el estado deseado del clúster. puede manejar automáticamente la creación, destrucción y escalado de Pods, asegurando alta disponibilidad y flexibilidad en los despliegues.</a:t>
            </a:r>
          </a:p>
          <a:p>
            <a:pPr defTabSz="457200">
              <a:spcBef>
                <a:spcPts val="0"/>
              </a:spcBef>
            </a:pPr>
          </a:p>
          <a:p>
            <a:pPr defTabSz="457200">
              <a:spcBef>
                <a:spcPts val="0"/>
              </a:spcBef>
            </a:pPr>
            <a:r>
              <a:rPr b="1"/>
              <a:t>Responsabilidades</a:t>
            </a:r>
            <a:r>
              <a:t>: Crear y distribuir Pods, monitorear la salud, y responder a cambios en el estado.</a:t>
            </a:r>
          </a:p>
        </p:txBody>
      </p:sp>
      <p:sp>
        <p:nvSpPr>
          <p:cNvPr id="758" name="Controll manager (master)"/>
          <p:cNvSpPr/>
          <p:nvPr/>
        </p:nvSpPr>
        <p:spPr>
          <a:xfrm>
            <a:off x="2808880" y="8837423"/>
            <a:ext cx="3883709" cy="3049818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Controll manager (master)</a:t>
            </a:r>
          </a:p>
        </p:txBody>
      </p:sp>
      <p:sp>
        <p:nvSpPr>
          <p:cNvPr id="759" name="Pods controller"/>
          <p:cNvSpPr/>
          <p:nvPr/>
        </p:nvSpPr>
        <p:spPr>
          <a:xfrm>
            <a:off x="10250145" y="8676510"/>
            <a:ext cx="3883709" cy="3049818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Pods controller</a:t>
            </a:r>
          </a:p>
        </p:txBody>
      </p:sp>
      <p:sp>
        <p:nvSpPr>
          <p:cNvPr id="760" name="Otros controladores"/>
          <p:cNvSpPr/>
          <p:nvPr/>
        </p:nvSpPr>
        <p:spPr>
          <a:xfrm>
            <a:off x="17691411" y="8676510"/>
            <a:ext cx="3883709" cy="3049818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Otros controladores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KUBERNETES - Controlad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Controladores</a:t>
            </a:r>
          </a:p>
        </p:txBody>
      </p:sp>
      <p:pic>
        <p:nvPicPr>
          <p:cNvPr id="763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Controll manager (master)"/>
          <p:cNvSpPr/>
          <p:nvPr/>
        </p:nvSpPr>
        <p:spPr>
          <a:xfrm>
            <a:off x="1325021" y="3206801"/>
            <a:ext cx="3883710" cy="3049818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Controll manager (master)</a:t>
            </a:r>
          </a:p>
        </p:txBody>
      </p:sp>
      <p:sp>
        <p:nvSpPr>
          <p:cNvPr id="765" name="Qué Hace: Es el componente del master que ejecuta los controladores de Kubernetes.…"/>
          <p:cNvSpPr txBox="1"/>
          <p:nvPr/>
        </p:nvSpPr>
        <p:spPr>
          <a:xfrm>
            <a:off x="6706113" y="3306135"/>
            <a:ext cx="14624218" cy="638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0"/>
              </a:spcBef>
            </a:pPr>
            <a:r>
              <a:rPr b="1"/>
              <a:t>Qué Hace</a:t>
            </a:r>
            <a:r>
              <a:t>: Es el componente del master que ejecuta los controladores de Kubernetes.</a:t>
            </a:r>
          </a:p>
          <a:p>
            <a:pPr defTabSz="457200">
              <a:spcBef>
                <a:spcPts val="0"/>
              </a:spcBef>
            </a:pPr>
          </a:p>
          <a:p>
            <a:pPr defTabSz="457200">
              <a:spcBef>
                <a:spcPts val="0"/>
              </a:spcBef>
            </a:pPr>
            <a:r>
              <a:rPr b="1"/>
              <a:t>Función Principal</a:t>
            </a:r>
            <a:r>
              <a:t>: Garantiza que el estado del clúster y las aplicaciones dentro de él se mantengan en el estado deseado.</a:t>
            </a:r>
          </a:p>
          <a:p>
            <a:pPr defTabSz="457200">
              <a:spcBef>
                <a:spcPts val="0"/>
              </a:spcBef>
            </a:pPr>
          </a:p>
          <a:p>
            <a:pPr defTabSz="457200">
              <a:spcBef>
                <a:spcPts val="0"/>
              </a:spcBef>
            </a:pPr>
            <a:r>
              <a:t>Monitoriza continuamente y realiza las acciones necesarias para la estabilidad del clúster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KUBERNETES - Controladores"/>
          <p:cNvSpPr txBox="1"/>
          <p:nvPr>
            <p:ph type="title"/>
          </p:nvPr>
        </p:nvSpPr>
        <p:spPr>
          <a:xfrm>
            <a:off x="940734" y="635355"/>
            <a:ext cx="21971001" cy="1689101"/>
          </a:xfrm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Controladores</a:t>
            </a:r>
          </a:p>
        </p:txBody>
      </p:sp>
      <p:pic>
        <p:nvPicPr>
          <p:cNvPr id="768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Pods controller"/>
          <p:cNvSpPr/>
          <p:nvPr/>
        </p:nvSpPr>
        <p:spPr>
          <a:xfrm>
            <a:off x="1258407" y="5598058"/>
            <a:ext cx="3221977" cy="2914945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Pods controller</a:t>
            </a:r>
          </a:p>
        </p:txBody>
      </p:sp>
      <p:grpSp>
        <p:nvGrpSpPr>
          <p:cNvPr id="776" name="Agrupar"/>
          <p:cNvGrpSpPr/>
          <p:nvPr/>
        </p:nvGrpSpPr>
        <p:grpSpPr>
          <a:xfrm>
            <a:off x="6627012" y="2580164"/>
            <a:ext cx="4716563" cy="10034904"/>
            <a:chOff x="0" y="0"/>
            <a:chExt cx="4716561" cy="10034903"/>
          </a:xfrm>
        </p:grpSpPr>
        <p:sp>
          <p:nvSpPr>
            <p:cNvPr id="770" name="ReplicaSet"/>
            <p:cNvSpPr/>
            <p:nvPr/>
          </p:nvSpPr>
          <p:spPr>
            <a:xfrm>
              <a:off x="0" y="0"/>
              <a:ext cx="4716562" cy="1183315"/>
            </a:xfrm>
            <a:prstGeom prst="roundRect">
              <a:avLst>
                <a:gd name="adj" fmla="val 36951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/>
              </a:lvl1pPr>
            </a:lstStyle>
            <a:p>
              <a:pPr/>
              <a:r>
                <a:t>ReplicaSet</a:t>
              </a:r>
            </a:p>
          </p:txBody>
        </p:sp>
        <p:sp>
          <p:nvSpPr>
            <p:cNvPr id="771" name="Deployments"/>
            <p:cNvSpPr/>
            <p:nvPr/>
          </p:nvSpPr>
          <p:spPr>
            <a:xfrm>
              <a:off x="0" y="1661837"/>
              <a:ext cx="4716562" cy="1183316"/>
            </a:xfrm>
            <a:prstGeom prst="roundRect">
              <a:avLst>
                <a:gd name="adj" fmla="val 36951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/>
              </a:lvl1pPr>
            </a:lstStyle>
            <a:p>
              <a:pPr/>
              <a:r>
                <a:t>Deployments</a:t>
              </a:r>
            </a:p>
          </p:txBody>
        </p:sp>
        <p:sp>
          <p:nvSpPr>
            <p:cNvPr id="772" name="DaemonSet"/>
            <p:cNvSpPr/>
            <p:nvPr/>
          </p:nvSpPr>
          <p:spPr>
            <a:xfrm>
              <a:off x="0" y="3323675"/>
              <a:ext cx="4716562" cy="1183315"/>
            </a:xfrm>
            <a:prstGeom prst="roundRect">
              <a:avLst>
                <a:gd name="adj" fmla="val 36951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/>
              </a:lvl1pPr>
            </a:lstStyle>
            <a:p>
              <a:pPr/>
              <a:r>
                <a:t>DaemonSet</a:t>
              </a:r>
            </a:p>
          </p:txBody>
        </p:sp>
        <p:sp>
          <p:nvSpPr>
            <p:cNvPr id="773" name="StatefulSet"/>
            <p:cNvSpPr/>
            <p:nvPr/>
          </p:nvSpPr>
          <p:spPr>
            <a:xfrm>
              <a:off x="0" y="5204687"/>
              <a:ext cx="4716562" cy="1183316"/>
            </a:xfrm>
            <a:prstGeom prst="roundRect">
              <a:avLst>
                <a:gd name="adj" fmla="val 36951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/>
              </a:lvl1pPr>
            </a:lstStyle>
            <a:p>
              <a:pPr/>
              <a:r>
                <a:t>StatefulSet</a:t>
              </a:r>
            </a:p>
          </p:txBody>
        </p:sp>
        <p:sp>
          <p:nvSpPr>
            <p:cNvPr id="774" name="Job"/>
            <p:cNvSpPr/>
            <p:nvPr/>
          </p:nvSpPr>
          <p:spPr>
            <a:xfrm>
              <a:off x="0" y="7085700"/>
              <a:ext cx="4716562" cy="1183316"/>
            </a:xfrm>
            <a:prstGeom prst="roundRect">
              <a:avLst>
                <a:gd name="adj" fmla="val 36951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/>
              </a:lvl1pPr>
            </a:lstStyle>
            <a:p>
              <a:pPr/>
              <a:r>
                <a:t>Job</a:t>
              </a:r>
            </a:p>
          </p:txBody>
        </p:sp>
        <p:sp>
          <p:nvSpPr>
            <p:cNvPr id="775" name="CronJob"/>
            <p:cNvSpPr/>
            <p:nvPr/>
          </p:nvSpPr>
          <p:spPr>
            <a:xfrm>
              <a:off x="0" y="8851588"/>
              <a:ext cx="4716562" cy="1183316"/>
            </a:xfrm>
            <a:prstGeom prst="roundRect">
              <a:avLst>
                <a:gd name="adj" fmla="val 36951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/>
              </a:lvl1pPr>
            </a:lstStyle>
            <a:p>
              <a:pPr/>
              <a:r>
                <a:t>CronJob</a:t>
              </a:r>
            </a:p>
          </p:txBody>
        </p:sp>
      </p:grpSp>
      <p:grpSp>
        <p:nvGrpSpPr>
          <p:cNvPr id="783" name="Agrupar"/>
          <p:cNvGrpSpPr/>
          <p:nvPr/>
        </p:nvGrpSpPr>
        <p:grpSpPr>
          <a:xfrm>
            <a:off x="12508663" y="2645337"/>
            <a:ext cx="11398378" cy="9675370"/>
            <a:chOff x="0" y="0"/>
            <a:chExt cx="11398377" cy="9675369"/>
          </a:xfrm>
        </p:grpSpPr>
        <p:sp>
          <p:nvSpPr>
            <p:cNvPr id="777" name="Asegura nº especifico de replicas. No se suele usar"/>
            <p:cNvSpPr txBox="1"/>
            <p:nvPr/>
          </p:nvSpPr>
          <p:spPr>
            <a:xfrm>
              <a:off x="0" y="-1"/>
              <a:ext cx="1037291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/>
              </a:lvl1pPr>
            </a:lstStyle>
            <a:p>
              <a:pPr/>
              <a:r>
                <a:t>Asegura nº especifico de replicas. No se suele usar</a:t>
              </a:r>
            </a:p>
          </p:txBody>
        </p:sp>
        <p:sp>
          <p:nvSpPr>
            <p:cNvPr id="778" name="Administra ReplicaSet. Facilita actualizaciones y rollback"/>
            <p:cNvSpPr txBox="1"/>
            <p:nvPr/>
          </p:nvSpPr>
          <p:spPr>
            <a:xfrm>
              <a:off x="0" y="1667148"/>
              <a:ext cx="11398378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/>
              </a:lvl1pPr>
            </a:lstStyle>
            <a:p>
              <a:pPr/>
              <a:r>
                <a:t>Administra ReplicaSet. Facilita actualizaciones y rollback</a:t>
              </a:r>
            </a:p>
          </p:txBody>
        </p:sp>
        <p:sp>
          <p:nvSpPr>
            <p:cNvPr id="779" name="Asegura un pod especifico en cada nodo"/>
            <p:cNvSpPr txBox="1"/>
            <p:nvPr/>
          </p:nvSpPr>
          <p:spPr>
            <a:xfrm>
              <a:off x="0" y="3334297"/>
              <a:ext cx="846289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/>
              </a:lvl1pPr>
            </a:lstStyle>
            <a:p>
              <a:pPr/>
              <a:r>
                <a:t>Asegura un pod especifico en cada nodo</a:t>
              </a:r>
            </a:p>
          </p:txBody>
        </p:sp>
        <p:sp>
          <p:nvSpPr>
            <p:cNvPr id="780" name="Asegura un pod con estado. Ej -&gt; BBDD"/>
            <p:cNvSpPr txBox="1"/>
            <p:nvPr/>
          </p:nvSpPr>
          <p:spPr>
            <a:xfrm>
              <a:off x="0" y="5210921"/>
              <a:ext cx="8224648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/>
              </a:lvl1pPr>
            </a:lstStyle>
            <a:p>
              <a:pPr/>
              <a:r>
                <a:t>Asegura un pod con estado. Ej -&gt; BBDD</a:t>
              </a:r>
            </a:p>
          </p:txBody>
        </p:sp>
        <p:sp>
          <p:nvSpPr>
            <p:cNvPr id="781" name="Ejecuta tareas finitas con un propósito concreto"/>
            <p:cNvSpPr txBox="1"/>
            <p:nvPr/>
          </p:nvSpPr>
          <p:spPr>
            <a:xfrm>
              <a:off x="0" y="7087545"/>
              <a:ext cx="971461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/>
              </a:lvl1pPr>
            </a:lstStyle>
            <a:p>
              <a:pPr/>
              <a:r>
                <a:t>Ejecuta tareas finitas con un propósito concreto</a:t>
              </a:r>
            </a:p>
          </p:txBody>
        </p:sp>
        <p:sp>
          <p:nvSpPr>
            <p:cNvPr id="782" name="Ejecuta jobs periodicamente"/>
            <p:cNvSpPr txBox="1"/>
            <p:nvPr/>
          </p:nvSpPr>
          <p:spPr>
            <a:xfrm>
              <a:off x="0" y="8964169"/>
              <a:ext cx="5921248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/>
              </a:lvl1pPr>
            </a:lstStyle>
            <a:p>
              <a:pPr/>
              <a:r>
                <a:t>Ejecuta jobs periodicamente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3" grpId="2"/>
      <p:bldP build="whole" bldLvl="1" animBg="1" rev="0" advAuto="0" spid="776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KUBERNETES - Controlado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Controladores</a:t>
            </a:r>
          </a:p>
        </p:txBody>
      </p:sp>
      <p:pic>
        <p:nvPicPr>
          <p:cNvPr id="786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Otros controladores"/>
          <p:cNvSpPr/>
          <p:nvPr/>
        </p:nvSpPr>
        <p:spPr>
          <a:xfrm>
            <a:off x="1856207" y="6306766"/>
            <a:ext cx="3883709" cy="3049818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Otros controladores</a:t>
            </a:r>
          </a:p>
        </p:txBody>
      </p:sp>
      <p:sp>
        <p:nvSpPr>
          <p:cNvPr id="788" name="Controlador de nodo"/>
          <p:cNvSpPr/>
          <p:nvPr/>
        </p:nvSpPr>
        <p:spPr>
          <a:xfrm>
            <a:off x="10731327" y="3396076"/>
            <a:ext cx="6900738" cy="955887"/>
          </a:xfrm>
          <a:prstGeom prst="roundRect">
            <a:avLst>
              <a:gd name="adj" fmla="val 47858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Controlador de nodo</a:t>
            </a:r>
          </a:p>
        </p:txBody>
      </p:sp>
      <p:sp>
        <p:nvSpPr>
          <p:cNvPr id="789" name="Controlador de servicios"/>
          <p:cNvSpPr/>
          <p:nvPr/>
        </p:nvSpPr>
        <p:spPr>
          <a:xfrm>
            <a:off x="10731327" y="6889441"/>
            <a:ext cx="6900738" cy="955887"/>
          </a:xfrm>
          <a:prstGeom prst="roundRect">
            <a:avLst>
              <a:gd name="adj" fmla="val 47858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Controlador de servicios</a:t>
            </a:r>
          </a:p>
        </p:txBody>
      </p:sp>
      <p:sp>
        <p:nvSpPr>
          <p:cNvPr id="790" name="Controlador de endpoint"/>
          <p:cNvSpPr/>
          <p:nvPr/>
        </p:nvSpPr>
        <p:spPr>
          <a:xfrm>
            <a:off x="10731327" y="10382806"/>
            <a:ext cx="6900738" cy="955887"/>
          </a:xfrm>
          <a:prstGeom prst="roundRect">
            <a:avLst>
              <a:gd name="adj" fmla="val 47858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Controlador de endpoint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KUBERNETES -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</a:t>
            </a:r>
          </a:p>
        </p:txBody>
      </p:sp>
      <p:pic>
        <p:nvPicPr>
          <p:cNvPr id="793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Práctica 1. k8s toma  de contacto."/>
          <p:cNvSpPr txBox="1"/>
          <p:nvPr/>
        </p:nvSpPr>
        <p:spPr>
          <a:xfrm>
            <a:off x="7826170" y="6236478"/>
            <a:ext cx="780135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Práctica 1. k8s toma  de contacto.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KUBERNETES - Servic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Servicios</a:t>
            </a:r>
          </a:p>
        </p:txBody>
      </p:sp>
      <p:pic>
        <p:nvPicPr>
          <p:cNvPr id="797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Persistencia: Aporta persistencia al acceso de los estados efímeros del clúster, manteniendo un punto de entrada constante a los Pods.…"/>
          <p:cNvSpPr txBox="1"/>
          <p:nvPr/>
        </p:nvSpPr>
        <p:spPr>
          <a:xfrm>
            <a:off x="1280063" y="2408743"/>
            <a:ext cx="18667305" cy="1115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sz="3000"/>
            </a:pPr>
            <a:r>
              <a:rPr b="1"/>
              <a:t>Persistencia</a:t>
            </a:r>
            <a:r>
              <a:t>: Aporta persistencia al acceso de los estados efímeros del clúster, manteniendo un punto de entrada constante a los Pods.</a:t>
            </a:r>
          </a:p>
          <a:p>
            <a:pPr defTabSz="457200">
              <a:spcBef>
                <a:spcPts val="1200"/>
              </a:spcBef>
              <a:defRPr sz="3000"/>
            </a:pPr>
          </a:p>
          <a:p>
            <a:pPr defTabSz="457200">
              <a:spcBef>
                <a:spcPts val="1200"/>
              </a:spcBef>
              <a:defRPr sz="3000"/>
            </a:pPr>
            <a:r>
              <a:rPr b="1"/>
              <a:t>Abstracción de Red</a:t>
            </a:r>
            <a:r>
              <a:t>: Abstrae la red y proporciona un punto de acceso estable a los Pods. Permite interactuar con el servicio sin importar dónde se encuentren los Pods en el clúster.</a:t>
            </a:r>
          </a:p>
          <a:p>
            <a:pPr defTabSz="457200">
              <a:spcBef>
                <a:spcPts val="1200"/>
              </a:spcBef>
              <a:defRPr sz="3000"/>
            </a:pPr>
          </a:p>
          <a:p>
            <a:pPr defTabSz="457200">
              <a:spcBef>
                <a:spcPts val="1200"/>
              </a:spcBef>
              <a:defRPr sz="3000"/>
            </a:pPr>
            <a:r>
              <a:rPr b="1"/>
              <a:t>IP y DNS</a:t>
            </a:r>
            <a:r>
              <a:t>: Asigna automáticamente direcciones IP y nombres DNS a los servicios, facilitando la comunicación con los Pods. Ejemplo: un servicio de front-end que conecta a un conjunto de Pods.</a:t>
            </a:r>
          </a:p>
          <a:p>
            <a:pPr defTabSz="457200">
              <a:spcBef>
                <a:spcPts val="1200"/>
              </a:spcBef>
              <a:defRPr sz="3000"/>
            </a:pPr>
          </a:p>
          <a:p>
            <a:pPr defTabSz="457200">
              <a:spcBef>
                <a:spcPts val="1200"/>
              </a:spcBef>
              <a:defRPr sz="3000"/>
            </a:pPr>
            <a:r>
              <a:rPr b="1"/>
              <a:t>Actualización Dinámica</a:t>
            </a:r>
            <a:r>
              <a:t>: Actualiza la información de los Pods en tiempo real, gestionando cambios automáticamente.</a:t>
            </a:r>
          </a:p>
          <a:p>
            <a:pPr defTabSz="457200">
              <a:spcBef>
                <a:spcPts val="1200"/>
              </a:spcBef>
              <a:defRPr sz="3000"/>
            </a:pPr>
          </a:p>
          <a:p>
            <a:pPr defTabSz="457200">
              <a:spcBef>
                <a:spcPts val="1200"/>
              </a:spcBef>
              <a:defRPr sz="3000"/>
            </a:pPr>
            <a:r>
              <a:rPr b="1"/>
              <a:t>Escalabilidad</a:t>
            </a:r>
            <a:r>
              <a:t>: Escala añadiendo o eliminando Pods según la demanda, optimizando recursos y rendimiento.</a:t>
            </a:r>
          </a:p>
          <a:p>
            <a:pPr defTabSz="457200">
              <a:spcBef>
                <a:spcPts val="1200"/>
              </a:spcBef>
              <a:defRPr sz="3000"/>
            </a:pPr>
          </a:p>
          <a:p>
            <a:pPr defTabSz="457200">
              <a:spcBef>
                <a:spcPts val="1200"/>
              </a:spcBef>
              <a:defRPr sz="3000"/>
            </a:pPr>
            <a:r>
              <a:rPr b="1"/>
              <a:t>Balanceo de Carga</a:t>
            </a:r>
            <a:r>
              <a:t>: Distribuye la carga de manera equitativa entre los Pods de la aplicación, asegurando alta disponibilidad y eficiencia.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KUBERNETES - Servic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Servicios</a:t>
            </a:r>
          </a:p>
        </p:txBody>
      </p:sp>
      <p:pic>
        <p:nvPicPr>
          <p:cNvPr id="801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Tipos de servicios"/>
          <p:cNvSpPr txBox="1"/>
          <p:nvPr/>
        </p:nvSpPr>
        <p:spPr>
          <a:xfrm>
            <a:off x="1235769" y="2645181"/>
            <a:ext cx="424230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Tipos de servicios</a:t>
            </a:r>
          </a:p>
        </p:txBody>
      </p:sp>
      <p:sp>
        <p:nvSpPr>
          <p:cNvPr id="803" name="ClusterIP"/>
          <p:cNvSpPr/>
          <p:nvPr/>
        </p:nvSpPr>
        <p:spPr>
          <a:xfrm>
            <a:off x="2388084" y="4359179"/>
            <a:ext cx="2887261" cy="1270001"/>
          </a:xfrm>
          <a:prstGeom prst="roundRect">
            <a:avLst>
              <a:gd name="adj" fmla="val 15000"/>
            </a:avLst>
          </a:prstGeom>
          <a:solidFill>
            <a:schemeClr val="accent3">
              <a:satOff val="1412"/>
              <a:lumOff val="164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ClusterIP</a:t>
            </a:r>
          </a:p>
        </p:txBody>
      </p:sp>
      <p:sp>
        <p:nvSpPr>
          <p:cNvPr id="804" name="LoadBalancer"/>
          <p:cNvSpPr/>
          <p:nvPr/>
        </p:nvSpPr>
        <p:spPr>
          <a:xfrm>
            <a:off x="2388084" y="9114632"/>
            <a:ext cx="2887261" cy="1270001"/>
          </a:xfrm>
          <a:prstGeom prst="roundRect">
            <a:avLst>
              <a:gd name="adj" fmla="val 15000"/>
            </a:avLst>
          </a:prstGeom>
          <a:solidFill>
            <a:schemeClr val="accent3">
              <a:satOff val="1412"/>
              <a:lumOff val="164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LoadBalancer</a:t>
            </a:r>
          </a:p>
        </p:txBody>
      </p:sp>
      <p:sp>
        <p:nvSpPr>
          <p:cNvPr id="805" name="NodePort"/>
          <p:cNvSpPr/>
          <p:nvPr/>
        </p:nvSpPr>
        <p:spPr>
          <a:xfrm>
            <a:off x="2388084" y="6736905"/>
            <a:ext cx="2887261" cy="1270001"/>
          </a:xfrm>
          <a:prstGeom prst="roundRect">
            <a:avLst>
              <a:gd name="adj" fmla="val 15000"/>
            </a:avLst>
          </a:prstGeom>
          <a:solidFill>
            <a:schemeClr val="accent3">
              <a:satOff val="1412"/>
              <a:lumOff val="164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NodePort</a:t>
            </a:r>
          </a:p>
        </p:txBody>
      </p:sp>
      <p:sp>
        <p:nvSpPr>
          <p:cNvPr id="806" name="ExternalName"/>
          <p:cNvSpPr/>
          <p:nvPr/>
        </p:nvSpPr>
        <p:spPr>
          <a:xfrm>
            <a:off x="2388084" y="11492358"/>
            <a:ext cx="2887261" cy="1270001"/>
          </a:xfrm>
          <a:prstGeom prst="roundRect">
            <a:avLst>
              <a:gd name="adj" fmla="val 15000"/>
            </a:avLst>
          </a:prstGeom>
          <a:solidFill>
            <a:schemeClr val="accent3">
              <a:satOff val="1412"/>
              <a:lumOff val="1641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spcBef>
                <a:spcPts val="0"/>
              </a:spcBef>
              <a:defRPr sz="3200"/>
            </a:lvl1pPr>
          </a:lstStyle>
          <a:p>
            <a:pPr/>
            <a:r>
              <a:t>ExternalName</a:t>
            </a:r>
          </a:p>
        </p:txBody>
      </p:sp>
      <p:sp>
        <p:nvSpPr>
          <p:cNvPr id="807" name="Expone el servicio internamente dentro del clúster. No es accesible desde fuera del clúster. Comunicación interna entre aplicaciones y microservicios"/>
          <p:cNvSpPr txBox="1"/>
          <p:nvPr/>
        </p:nvSpPr>
        <p:spPr>
          <a:xfrm>
            <a:off x="6174581" y="4334402"/>
            <a:ext cx="1494676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/>
            </a:lvl1pPr>
          </a:lstStyle>
          <a:p>
            <a:pPr/>
            <a:r>
              <a:t>Expone el servicio internamente dentro del clúster. No es accesible desde fuera del clúster. Comunicación interna entre aplicaciones y microservicios</a:t>
            </a:r>
          </a:p>
        </p:txBody>
      </p:sp>
      <p:sp>
        <p:nvSpPr>
          <p:cNvPr id="808" name="Expone el servicio en un puerto especifico de cada nodo en el clúster. Permite acceso externo. Pruebas y acceso básico desde el exterior"/>
          <p:cNvSpPr txBox="1"/>
          <p:nvPr/>
        </p:nvSpPr>
        <p:spPr>
          <a:xfrm>
            <a:off x="6174581" y="6653969"/>
            <a:ext cx="1494676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/>
            </a:lvl1pPr>
          </a:lstStyle>
          <a:p>
            <a:pPr/>
            <a:r>
              <a:t>Expone el servicio en un puerto especifico de cada nodo en el clúster. Permite acceso externo. Pruebas y acceso básico desde el exterior</a:t>
            </a:r>
          </a:p>
        </p:txBody>
      </p:sp>
      <p:sp>
        <p:nvSpPr>
          <p:cNvPr id="809" name="Crea un balanceador de carga externo que distribuye el tráfico entre los Pods. Requiere integración con un proveedor de nube"/>
          <p:cNvSpPr txBox="1"/>
          <p:nvPr/>
        </p:nvSpPr>
        <p:spPr>
          <a:xfrm>
            <a:off x="6174581" y="8973536"/>
            <a:ext cx="1494676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/>
            </a:lvl1pPr>
          </a:lstStyle>
          <a:p>
            <a:pPr/>
            <a:r>
              <a:t>Crea un balanceador de carga externo que distribuye el tráfico entre los Pods. Requiere integración con un proveedor de nube</a:t>
            </a:r>
          </a:p>
        </p:txBody>
      </p:sp>
      <p:sp>
        <p:nvSpPr>
          <p:cNvPr id="810" name="Mapea el servicio a un nombre DNS externo (fuera del clúster). No expone Pods directamente, sino que proporciona un alias a un servicio externo. EJ: Redirigir tráfico a una base de datos gestionada fuera del clúster"/>
          <p:cNvSpPr txBox="1"/>
          <p:nvPr/>
        </p:nvSpPr>
        <p:spPr>
          <a:xfrm>
            <a:off x="6174581" y="11293103"/>
            <a:ext cx="14946768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2500"/>
            </a:lvl1pPr>
          </a:lstStyle>
          <a:p>
            <a:pPr/>
            <a:r>
              <a:t>Mapea el servicio a un nombre DNS externo (fuera del clúster). No expone Pods directamente, sino que proporciona un alias a un servicio externo. EJ: Redirigir tráfico a una base de datos gestionada fuera del clúster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KUBERNETES - Ingress Control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14016">
              <a:defRPr spc="-95" sz="9504"/>
            </a:lvl1pPr>
          </a:lstStyle>
          <a:p>
            <a:pPr/>
            <a:r>
              <a:t>KUBERNETES - Ingress Controller</a:t>
            </a:r>
          </a:p>
        </p:txBody>
      </p:sp>
      <p:pic>
        <p:nvPicPr>
          <p:cNvPr id="813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Forma avanzada de exponer un servicio: Ingress Controller…"/>
          <p:cNvSpPr txBox="1"/>
          <p:nvPr/>
        </p:nvSpPr>
        <p:spPr>
          <a:xfrm>
            <a:off x="1213622" y="2616200"/>
            <a:ext cx="19803536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Forma avanzada de exponer un servicio: Ingress Controller</a:t>
            </a:r>
          </a:p>
          <a:p>
            <a:pPr defTabSz="457200">
              <a:spcBef>
                <a:spcPts val="0"/>
              </a:spcBef>
            </a:pPr>
          </a:p>
          <a:p>
            <a:pPr defTabSz="457200">
              <a:spcBef>
                <a:spcPts val="0"/>
              </a:spcBef>
            </a:pPr>
            <a:r>
              <a:t>Es la mejor forma de gestionar el tráfico entrante hacia los servicios del clúster. Proporciona reglas de enrutamiento basadas en URL y soporte para HTTPS</a:t>
            </a:r>
          </a:p>
        </p:txBody>
      </p:sp>
      <p:pic>
        <p:nvPicPr>
          <p:cNvPr id="815" name="K80I4gN.png" descr="K80I4g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5803900"/>
            <a:ext cx="18288000" cy="708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KUBERNETES - Almacenamien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Almacenamiento </a:t>
            </a:r>
          </a:p>
        </p:txBody>
      </p:sp>
      <p:pic>
        <p:nvPicPr>
          <p:cNvPr id="818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PV-and-PVC-relationship-diagram.png" descr="PV-and-PVC-relationship-diagr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1993" y="3255646"/>
            <a:ext cx="14859591" cy="8688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KUBERNETES - Configuración clús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87" sz="8700"/>
            </a:lvl1pPr>
          </a:lstStyle>
          <a:p>
            <a:pPr/>
            <a:r>
              <a:t>KUBERNETES - Configuración clúster</a:t>
            </a:r>
          </a:p>
        </p:txBody>
      </p:sp>
      <p:pic>
        <p:nvPicPr>
          <p:cNvPr id="822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Encriptar todo el tráfico a la API. TLS es tu amigo…"/>
          <p:cNvSpPr txBox="1"/>
          <p:nvPr/>
        </p:nvSpPr>
        <p:spPr>
          <a:xfrm>
            <a:off x="1767300" y="2590107"/>
            <a:ext cx="14786872" cy="1056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80000"/>
              <a:buBlip>
                <a:blip r:embed="rId3"/>
              </a:buBlip>
            </a:pPr>
            <a:r>
              <a:t> Encriptar todo el tráfico a la API. TLS es tu amigo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Restringe el tráfico en la red. Debemos restringir la comunicación entre pods 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Proteger kubelet. </a:t>
            </a:r>
          </a:p>
          <a:p>
            <a:pPr lvl="2" marL="1143000" indent="-228600">
              <a:buSzPct val="63000"/>
              <a:buBlip>
                <a:blip r:embed="rId4"/>
              </a:buBlip>
            </a:pPr>
            <a:r>
              <a:t> Encargado de unir nodos</a:t>
            </a:r>
          </a:p>
          <a:p>
            <a:pPr lvl="2" marL="1143000" indent="-228600">
              <a:buSzPct val="63000"/>
              <a:buBlip>
                <a:blip r:embed="rId4"/>
              </a:buBlip>
            </a:pPr>
            <a:r>
              <a:t> Crear y eliminar contenedores</a:t>
            </a:r>
          </a:p>
          <a:p>
            <a:pPr lvl="2" marL="1143000" indent="-228600">
              <a:buSzPct val="63000"/>
              <a:buBlip>
                <a:blip r:embed="rId4"/>
              </a:buBlip>
            </a:pPr>
            <a:r>
              <a:t> Informar del estado de la API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Escanear con kube-bench</a:t>
            </a:r>
          </a:p>
        </p:txBody>
      </p:sp>
      <p:sp>
        <p:nvSpPr>
          <p:cNvPr id="824" name="Flecha"/>
          <p:cNvSpPr/>
          <p:nvPr/>
        </p:nvSpPr>
        <p:spPr>
          <a:xfrm>
            <a:off x="11557000" y="8057752"/>
            <a:ext cx="1981391" cy="139129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5" name="Bloquear tráfico no autenticado"/>
          <p:cNvSpPr txBox="1"/>
          <p:nvPr/>
        </p:nvSpPr>
        <p:spPr>
          <a:xfrm>
            <a:off x="14590493" y="8353347"/>
            <a:ext cx="75590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Bloquear tráfico no autenticado </a:t>
            </a:r>
          </a:p>
        </p:txBody>
      </p:sp>
      <p:sp>
        <p:nvSpPr>
          <p:cNvPr id="826" name="Flecha"/>
          <p:cNvSpPr/>
          <p:nvPr/>
        </p:nvSpPr>
        <p:spPr>
          <a:xfrm>
            <a:off x="14856924" y="3805501"/>
            <a:ext cx="17331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27" name="Usar NetworkPolicy"/>
          <p:cNvSpPr txBox="1"/>
          <p:nvPr/>
        </p:nvSpPr>
        <p:spPr>
          <a:xfrm>
            <a:off x="17114231" y="4040451"/>
            <a:ext cx="457809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Usar NetworkPolicy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OCKER - primer contac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primer contacto </a:t>
            </a:r>
          </a:p>
        </p:txBody>
      </p:sp>
      <p:pic>
        <p:nvPicPr>
          <p:cNvPr id="218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¿Qué es un contenedor?…"/>
          <p:cNvSpPr txBox="1"/>
          <p:nvPr/>
        </p:nvSpPr>
        <p:spPr>
          <a:xfrm>
            <a:off x="1125033" y="3107001"/>
            <a:ext cx="19675983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700"/>
            </a:pPr>
            <a:r>
              <a:t>¿Qué es un contenedor?</a:t>
            </a:r>
          </a:p>
          <a:p>
            <a:pPr defTabSz="457200">
              <a:spcBef>
                <a:spcPts val="0"/>
              </a:spcBef>
              <a:defRPr sz="3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457200">
              <a:spcBef>
                <a:spcPts val="0"/>
              </a:spcBef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Entornos aislados y ligeros, similares a máquinas virtuales, pero mucho más eficientes en el uso de recursos donde ejecutaremos una aplicación</a:t>
            </a:r>
          </a:p>
        </p:txBody>
      </p:sp>
      <p:sp>
        <p:nvSpPr>
          <p:cNvPr id="220" name="¿Qué papel desempeña docker?…"/>
          <p:cNvSpPr txBox="1"/>
          <p:nvPr/>
        </p:nvSpPr>
        <p:spPr>
          <a:xfrm>
            <a:off x="1125033" y="6343886"/>
            <a:ext cx="19675983" cy="441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4700"/>
            </a:pPr>
            <a:r>
              <a:t>¿Qué papel desempeña docker?</a:t>
            </a:r>
          </a:p>
          <a:p>
            <a:pPr defTabSz="457200">
              <a:spcBef>
                <a:spcPts val="0"/>
              </a:spcBef>
              <a:defRPr sz="3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 defTabSz="457200">
              <a:spcBef>
                <a:spcPts val="0"/>
              </a:spcBef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CREA</a:t>
            </a:r>
          </a:p>
          <a:p>
            <a:pPr lvl="1" defTabSz="457200">
              <a:spcBef>
                <a:spcPts val="0"/>
              </a:spcBef>
              <a:defRPr sz="3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 defTabSz="457200">
              <a:spcBef>
                <a:spcPts val="0"/>
              </a:spcBef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EJECUTA </a:t>
            </a:r>
          </a:p>
          <a:p>
            <a:pPr lvl="1" defTabSz="457200">
              <a:spcBef>
                <a:spcPts val="0"/>
              </a:spcBef>
              <a:defRPr sz="38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lvl="1" defTabSz="457200">
              <a:spcBef>
                <a:spcPts val="0"/>
              </a:spcBef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GESTIONA</a:t>
            </a:r>
          </a:p>
        </p:txBody>
      </p:sp>
      <p:sp>
        <p:nvSpPr>
          <p:cNvPr id="221" name="Flecha 10"/>
          <p:cNvSpPr/>
          <p:nvPr/>
        </p:nvSpPr>
        <p:spPr>
          <a:xfrm>
            <a:off x="5762828" y="8527801"/>
            <a:ext cx="1386126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22" name="Contenedores"/>
          <p:cNvSpPr txBox="1"/>
          <p:nvPr/>
        </p:nvSpPr>
        <p:spPr>
          <a:xfrm>
            <a:off x="8655060" y="8691350"/>
            <a:ext cx="344068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Contenedores</a:t>
            </a:r>
          </a:p>
        </p:txBody>
      </p:sp>
      <p:sp>
        <p:nvSpPr>
          <p:cNvPr id="223" name="Las aplicaciones creadas con docker son aplicaciones contenerizadas"/>
          <p:cNvSpPr txBox="1"/>
          <p:nvPr/>
        </p:nvSpPr>
        <p:spPr>
          <a:xfrm>
            <a:off x="1368652" y="11554525"/>
            <a:ext cx="1741779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Las aplicaciones creadas con docker son </a:t>
            </a:r>
            <a:r>
              <a:rPr b="1" sz="4500"/>
              <a:t>aplicaciones contenerizadas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3"/>
      <p:bldP build="whole" bldLvl="1" animBg="1" rev="0" advAuto="0" spid="221" grpId="2"/>
      <p:bldP build="whole" bldLvl="1" animBg="1" rev="0" advAuto="0" spid="220" grpId="1"/>
      <p:bldP build="whole" bldLvl="1" animBg="1" rev="0" advAuto="0" spid="223" grpId="4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KUBERNETES - Cluster harde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14016">
              <a:defRPr spc="-95" sz="9504"/>
            </a:lvl1pPr>
          </a:lstStyle>
          <a:p>
            <a:pPr/>
            <a:r>
              <a:t>KUBERNETES - Cluster hardening</a:t>
            </a:r>
          </a:p>
        </p:txBody>
      </p:sp>
      <p:pic>
        <p:nvPicPr>
          <p:cNvPr id="830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Mantener el clúster actualizado…"/>
          <p:cNvSpPr txBox="1"/>
          <p:nvPr/>
        </p:nvSpPr>
        <p:spPr>
          <a:xfrm>
            <a:off x="2165949" y="4464050"/>
            <a:ext cx="17240631" cy="478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80000"/>
              <a:buBlip>
                <a:blip r:embed="rId3"/>
              </a:buBlip>
            </a:pPr>
            <a:r>
              <a:t> Mantener el clúster actualizado 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Restringir acceso a la API. Service accounts -&gt; Proporcionan una identidad a los procesos que corren en un contenedor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Control de acceso al cluster por usuarios. RBAC (Role-base Access Control)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KUBERNETES - System Harde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95" sz="9500"/>
            </a:lvl1pPr>
          </a:lstStyle>
          <a:p>
            <a:pPr/>
            <a:r>
              <a:t>KUBERNETES - System Hardening</a:t>
            </a:r>
          </a:p>
        </p:txBody>
      </p:sp>
      <p:pic>
        <p:nvPicPr>
          <p:cNvPr id="834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Limita el acceso al host…"/>
          <p:cNvSpPr txBox="1"/>
          <p:nvPr/>
        </p:nvSpPr>
        <p:spPr>
          <a:xfrm>
            <a:off x="1412946" y="3387733"/>
            <a:ext cx="20086677" cy="857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80000"/>
              <a:buBlip>
                <a:blip r:embed="rId3"/>
              </a:buBlip>
            </a:pPr>
            <a:r>
              <a:t>  Limita el acceso al host</a:t>
            </a:r>
          </a:p>
          <a:p>
            <a:pPr lvl="2" marL="1143000" indent="-228600">
              <a:buSzPct val="60000"/>
              <a:buBlip>
                <a:blip r:embed="rId4"/>
              </a:buBlip>
            </a:pPr>
            <a:r>
              <a:t> Maneja cuentas locales </a:t>
            </a:r>
          </a:p>
          <a:p>
            <a:pPr lvl="2" marL="1143000" indent="-228600">
              <a:buSzPct val="60000"/>
              <a:buBlip>
                <a:blip r:embed="rId4"/>
              </a:buBlip>
            </a:pPr>
            <a:r>
              <a:t> Acceso por SSH </a:t>
            </a:r>
          </a:p>
          <a:p>
            <a:pPr lvl="2" marL="1143000" indent="-228600">
              <a:buSzPct val="60000"/>
              <a:buBlip>
                <a:blip r:embed="rId4"/>
              </a:buBlip>
            </a:pPr>
            <a:r>
              <a:t> Limita escalado de privilegios: root solo para lo necesario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IAM (Identity &amp; Access Management). Control de acceso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Actualiza el sistema y elimina paquetes y servicios innecesarios </a:t>
            </a:r>
          </a:p>
          <a:p>
            <a:pPr marL="228600" indent="-228600">
              <a:buSzPct val="80000"/>
              <a:buBlip>
                <a:blip r:embed="rId3"/>
              </a:buBlip>
            </a:pPr>
            <a:r>
              <a:t> Correctas reglas del FW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KUBERNETES - Monitoriza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Monitorización</a:t>
            </a:r>
          </a:p>
        </p:txBody>
      </p:sp>
      <p:pic>
        <p:nvPicPr>
          <p:cNvPr id="838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MONITORIZACIÓN:…"/>
          <p:cNvSpPr/>
          <p:nvPr/>
        </p:nvSpPr>
        <p:spPr>
          <a:xfrm>
            <a:off x="8206899" y="3296117"/>
            <a:ext cx="6563081" cy="3565171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t>MONITORIZACIÓN:</a:t>
            </a:r>
          </a:p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t>PROMETHEUS &amp; GRAFANA</a:t>
            </a:r>
          </a:p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t>DASHBOARD OFICIAL K8S</a:t>
            </a:r>
          </a:p>
        </p:txBody>
      </p:sp>
      <p:sp>
        <p:nvSpPr>
          <p:cNvPr id="840" name="CORRELADOR DE LOGS…"/>
          <p:cNvSpPr/>
          <p:nvPr/>
        </p:nvSpPr>
        <p:spPr>
          <a:xfrm>
            <a:off x="8372483" y="7833304"/>
            <a:ext cx="6231912" cy="3565172"/>
          </a:xfrm>
          <a:prstGeom prst="rect">
            <a:avLst/>
          </a:prstGeom>
          <a:solidFill>
            <a:schemeClr val="accent1">
              <a:satOff val="-9155"/>
              <a:lumOff val="-3267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t>CORRELADOR DE LOGS</a:t>
            </a:r>
          </a:p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</a:p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t>ELK</a:t>
            </a:r>
          </a:p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t>QRADAR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KUBERNETES - Sec microservic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414016">
              <a:defRPr spc="-95" sz="9504"/>
            </a:lvl1pPr>
          </a:lstStyle>
          <a:p>
            <a:pPr/>
            <a:r>
              <a:t>KUBERNETES - Sec microservicios</a:t>
            </a:r>
          </a:p>
        </p:txBody>
      </p:sp>
      <p:pic>
        <p:nvPicPr>
          <p:cNvPr id="843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Reduciendo las vulnerabilidades en microservicios"/>
          <p:cNvSpPr txBox="1"/>
          <p:nvPr/>
        </p:nvSpPr>
        <p:spPr>
          <a:xfrm>
            <a:off x="1213622" y="1936473"/>
            <a:ext cx="117906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Reduciendo las vulnerabilidades en microservicios</a:t>
            </a:r>
          </a:p>
        </p:txBody>
      </p:sp>
      <p:sp>
        <p:nvSpPr>
          <p:cNvPr id="845" name="PodSecurityPolicy. Define reglas generales para controlar las capacidades de todos los podes. Ejemplo: No permitir la ejecución de pod en modo privilegiado…"/>
          <p:cNvSpPr txBox="1"/>
          <p:nvPr/>
        </p:nvSpPr>
        <p:spPr>
          <a:xfrm>
            <a:off x="1169328" y="2966933"/>
            <a:ext cx="22677145" cy="1046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buSzPct val="80000"/>
              <a:buBlip>
                <a:blip r:embed="rId3"/>
              </a:buBlip>
              <a:defRPr sz="2900"/>
            </a:pPr>
            <a:r>
              <a:t> </a:t>
            </a:r>
            <a:r>
              <a:rPr b="1"/>
              <a:t>PodSecurityPolicy. </a:t>
            </a:r>
            <a:r>
              <a:t>Define</a:t>
            </a:r>
            <a:r>
              <a:rPr b="1"/>
              <a:t> </a:t>
            </a:r>
            <a:r>
              <a:t>reglas generales para controlar las capacidades de todos los podes. Ejemplo: No permitir la ejecución de pod en modo privilegiado</a:t>
            </a:r>
          </a:p>
          <a:p>
            <a:pPr marL="228600" indent="-228600">
              <a:buSzPct val="80000"/>
              <a:buBlip>
                <a:blip r:embed="rId3"/>
              </a:buBlip>
              <a:defRPr sz="2900"/>
            </a:pPr>
            <a:r>
              <a:t> </a:t>
            </a:r>
            <a:r>
              <a:rPr b="1"/>
              <a:t>SecurityContext</a:t>
            </a:r>
            <a:r>
              <a:t> del pod. Configuration especifica del pod para asignar por ejemplo usuario y grupo de ejecución </a:t>
            </a:r>
          </a:p>
          <a:p>
            <a:pPr marL="228600" indent="-228600">
              <a:buSzPct val="80000"/>
              <a:buBlip>
                <a:blip r:embed="rId3"/>
              </a:buBlip>
              <a:defRPr sz="2900"/>
            </a:pPr>
            <a:r>
              <a:t> </a:t>
            </a:r>
            <a:r>
              <a:rPr b="1"/>
              <a:t>Configuración</a:t>
            </a:r>
            <a:r>
              <a:t> de la app. La aplicación no tiene que tener configuración como tal. Le podemos pasar como ficheros de configuración (configMaps). Y en caso de ser información importante. Siempre utilizamos </a:t>
            </a:r>
            <a:r>
              <a:rPr b="1"/>
              <a:t>SECRETS</a:t>
            </a:r>
            <a:endParaRPr b="1"/>
          </a:p>
          <a:p>
            <a:pPr marL="228600" indent="-228600">
              <a:buSzPct val="80000"/>
              <a:buBlip>
                <a:blip r:embed="rId3"/>
              </a:buBlip>
              <a:defRPr sz="2900"/>
            </a:pPr>
            <a:r>
              <a:rPr b="1"/>
              <a:t> Protege los secrets.</a:t>
            </a:r>
            <a:r>
              <a:t> </a:t>
            </a:r>
          </a:p>
          <a:p>
            <a:pPr lvl="2" marL="1143000" indent="-228600">
              <a:buSzPct val="60000"/>
              <a:buBlip>
                <a:blip r:embed="rId4"/>
              </a:buBlip>
              <a:defRPr sz="2900"/>
            </a:pPr>
            <a:r>
              <a:t> Encriptados dentro del etcd (bbdd de k8s)</a:t>
            </a:r>
          </a:p>
          <a:p>
            <a:pPr lvl="2" marL="1143000" indent="-228600">
              <a:buSzPct val="60000"/>
              <a:buBlip>
                <a:blip r:embed="rId4"/>
              </a:buBlip>
              <a:defRPr sz="2900"/>
            </a:pPr>
            <a:r>
              <a:t> Reglas RBAC para definir quien puede leer y crear los secretos</a:t>
            </a:r>
          </a:p>
          <a:p>
            <a:pPr marL="228600" indent="-228600">
              <a:buSzPct val="80000"/>
              <a:buBlip>
                <a:blip r:embed="rId3"/>
              </a:buBlip>
              <a:defRPr b="1" sz="2900"/>
            </a:pPr>
            <a:r>
              <a:t> Securizar la comunicación pod a pod. </a:t>
            </a:r>
          </a:p>
          <a:p>
            <a:pPr lvl="2" marL="1143000" indent="-228600">
              <a:buSzPct val="60000"/>
              <a:buBlip>
                <a:blip r:embed="rId4"/>
              </a:buBlip>
              <a:defRPr sz="2900"/>
            </a:pPr>
            <a:r>
              <a:t> mTLS (pod multicontainer - Sidecar con proxy) </a:t>
            </a:r>
          </a:p>
          <a:p>
            <a:pPr lvl="2" marL="1143000" indent="-228600">
              <a:buSzPct val="60000"/>
              <a:buBlip>
                <a:blip r:embed="rId4"/>
              </a:buBlip>
              <a:defRPr sz="2900"/>
            </a:pPr>
            <a:r>
              <a:t> Terminación TLS dentro del pod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KUBERNETES - YAML confi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 YAML configs</a:t>
            </a:r>
          </a:p>
        </p:txBody>
      </p:sp>
      <p:pic>
        <p:nvPicPr>
          <p:cNvPr id="848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KUBERNETES -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KUBERNETES -</a:t>
            </a:r>
          </a:p>
        </p:txBody>
      </p:sp>
      <p:pic>
        <p:nvPicPr>
          <p:cNvPr id="851" name="6054fec86ef332ff3651bc92_1581514013775-2.png" descr="6054fec86ef332ff3651bc92_1581514013775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9159" y="733502"/>
            <a:ext cx="1878747" cy="955887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Práctica 2. Despliegue app en kubernetes"/>
          <p:cNvSpPr txBox="1"/>
          <p:nvPr/>
        </p:nvSpPr>
        <p:spPr>
          <a:xfrm>
            <a:off x="7782559" y="6255165"/>
            <a:ext cx="973226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Práctica 2. Despliegue app en kubernetes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OCKER - CE y 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CE y EE</a:t>
            </a:r>
          </a:p>
        </p:txBody>
      </p:sp>
      <p:pic>
        <p:nvPicPr>
          <p:cNvPr id="226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1708648002-where-you-should-get-started-with-docker-community-edition-ce-vs-enterprise-edition-ee-1.png.avif" descr="1708648002-where-you-should-get-started-with-docker-community-edition-ce-vs-enterprise-edition-ee-1.png.av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046" y="3432806"/>
            <a:ext cx="14547237" cy="8182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OCKER - ventaj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DOCKER - ventajas</a:t>
            </a:r>
          </a:p>
        </p:txBody>
      </p:sp>
      <p:pic>
        <p:nvPicPr>
          <p:cNvPr id="230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1 - Portabilidad y Consistencia"/>
          <p:cNvSpPr txBox="1"/>
          <p:nvPr/>
        </p:nvSpPr>
        <p:spPr>
          <a:xfrm>
            <a:off x="1900183" y="3053121"/>
            <a:ext cx="905785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1 - Portabilidad y Consistencia</a:t>
            </a:r>
          </a:p>
        </p:txBody>
      </p:sp>
      <p:sp>
        <p:nvSpPr>
          <p:cNvPr id="232" name="2 - Eficiencia en el uso de recursos"/>
          <p:cNvSpPr txBox="1"/>
          <p:nvPr/>
        </p:nvSpPr>
        <p:spPr>
          <a:xfrm>
            <a:off x="1900183" y="4015829"/>
            <a:ext cx="98761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2 - Eficiencia en el uso de recursos</a:t>
            </a:r>
          </a:p>
        </p:txBody>
      </p:sp>
      <p:sp>
        <p:nvSpPr>
          <p:cNvPr id="233" name="3 - Escalabilidad horizontal y dinamica"/>
          <p:cNvSpPr txBox="1"/>
          <p:nvPr/>
        </p:nvSpPr>
        <p:spPr>
          <a:xfrm>
            <a:off x="1900183" y="5098098"/>
            <a:ext cx="1306337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3 - Escalabilidad horizontal y dinamica</a:t>
            </a:r>
          </a:p>
        </p:txBody>
      </p:sp>
      <p:sp>
        <p:nvSpPr>
          <p:cNvPr id="234" name="4 - Velocidad de despliegue y desarrollo. Versiones"/>
          <p:cNvSpPr txBox="1"/>
          <p:nvPr/>
        </p:nvSpPr>
        <p:spPr>
          <a:xfrm>
            <a:off x="1900183" y="6180366"/>
            <a:ext cx="1961510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4 - Velocidad de despliegue y desarrollo. Versiones</a:t>
            </a:r>
          </a:p>
        </p:txBody>
      </p:sp>
      <p:sp>
        <p:nvSpPr>
          <p:cNvPr id="235" name="5 - Facilidad de automatización y herramientas devops - CI/CD"/>
          <p:cNvSpPr txBox="1"/>
          <p:nvPr/>
        </p:nvSpPr>
        <p:spPr>
          <a:xfrm>
            <a:off x="1900183" y="7262634"/>
            <a:ext cx="1780312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5 - Facilidad de automatización y herramientas devops - CI/CD</a:t>
            </a:r>
          </a:p>
        </p:txBody>
      </p:sp>
      <p:sp>
        <p:nvSpPr>
          <p:cNvPr id="236" name="8 - Ahorro de costes"/>
          <p:cNvSpPr txBox="1"/>
          <p:nvPr/>
        </p:nvSpPr>
        <p:spPr>
          <a:xfrm>
            <a:off x="1900183" y="10509439"/>
            <a:ext cx="905785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8 - Ahorro de costes</a:t>
            </a:r>
          </a:p>
        </p:txBody>
      </p:sp>
      <p:sp>
        <p:nvSpPr>
          <p:cNvPr id="237" name="6 - Compatibilidad consistente"/>
          <p:cNvSpPr txBox="1"/>
          <p:nvPr/>
        </p:nvSpPr>
        <p:spPr>
          <a:xfrm>
            <a:off x="1900183" y="8344903"/>
            <a:ext cx="905785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6 - Compatibilidad consistente</a:t>
            </a:r>
          </a:p>
        </p:txBody>
      </p:sp>
      <p:sp>
        <p:nvSpPr>
          <p:cNvPr id="238" name="7 - Aislamiento y seguridad mejorada"/>
          <p:cNvSpPr txBox="1"/>
          <p:nvPr/>
        </p:nvSpPr>
        <p:spPr>
          <a:xfrm>
            <a:off x="1900183" y="9427171"/>
            <a:ext cx="1228597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700"/>
            </a:lvl1pPr>
          </a:lstStyle>
          <a:p>
            <a:pPr/>
            <a:r>
              <a:t>7 - Aislamiento y seguridad mejorada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DOCKER - Aplicaciones modern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94" sz="9400"/>
            </a:lvl1pPr>
          </a:lstStyle>
          <a:p>
            <a:pPr/>
            <a:r>
              <a:t>DOCKER - Aplicaciones modernas</a:t>
            </a:r>
          </a:p>
        </p:txBody>
      </p:sp>
      <p:pic>
        <p:nvPicPr>
          <p:cNvPr id="241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94135" y="842675"/>
            <a:ext cx="2264444" cy="127375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Diseño -&gt; arquitectura de múltiples servicios o microservicios"/>
          <p:cNvSpPr txBox="1"/>
          <p:nvPr/>
        </p:nvSpPr>
        <p:spPr>
          <a:xfrm>
            <a:off x="1280063" y="3065977"/>
            <a:ext cx="142834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Diseño -&gt; arquitectura de múltiples servicios o microservicios</a:t>
            </a:r>
          </a:p>
        </p:txBody>
      </p:sp>
      <p:grpSp>
        <p:nvGrpSpPr>
          <p:cNvPr id="255" name="Agrupar"/>
          <p:cNvGrpSpPr/>
          <p:nvPr/>
        </p:nvGrpSpPr>
        <p:grpSpPr>
          <a:xfrm>
            <a:off x="7648733" y="4988747"/>
            <a:ext cx="9086534" cy="6505185"/>
            <a:chOff x="0" y="0"/>
            <a:chExt cx="9086532" cy="6505184"/>
          </a:xfrm>
        </p:grpSpPr>
        <p:sp>
          <p:nvSpPr>
            <p:cNvPr id="243" name="WEB - FRONT"/>
            <p:cNvSpPr/>
            <p:nvPr/>
          </p:nvSpPr>
          <p:spPr>
            <a:xfrm>
              <a:off x="0" y="0"/>
              <a:ext cx="3091776" cy="1745558"/>
            </a:xfrm>
            <a:prstGeom prst="roundRect">
              <a:avLst>
                <a:gd name="adj" fmla="val 7656"/>
              </a:avLst>
            </a:prstGeom>
            <a:solidFill>
              <a:schemeClr val="accent1">
                <a:hueOff val="-181383"/>
                <a:satOff val="15108"/>
                <a:lumOff val="14987"/>
              </a:schemeClr>
            </a:solidFill>
            <a:ln w="63500" cap="flat">
              <a:solidFill>
                <a:schemeClr val="accent1">
                  <a:satOff val="-6863"/>
                  <a:lumOff val="-16943"/>
                </a:schemeClr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/>
              </a:lvl1pPr>
            </a:lstStyle>
            <a:p>
              <a:pPr/>
              <a:r>
                <a:t>WEB - FRONT</a:t>
              </a:r>
            </a:p>
          </p:txBody>
        </p:sp>
        <p:sp>
          <p:nvSpPr>
            <p:cNvPr id="244" name="API GW"/>
            <p:cNvSpPr/>
            <p:nvPr/>
          </p:nvSpPr>
          <p:spPr>
            <a:xfrm>
              <a:off x="5486607" y="0"/>
              <a:ext cx="3091776" cy="1745558"/>
            </a:xfrm>
            <a:prstGeom prst="roundRect">
              <a:avLst>
                <a:gd name="adj" fmla="val 7656"/>
              </a:avLst>
            </a:prstGeom>
            <a:solidFill>
              <a:schemeClr val="accent1">
                <a:hueOff val="-181383"/>
                <a:satOff val="15108"/>
                <a:lumOff val="14987"/>
              </a:schemeClr>
            </a:solidFill>
            <a:ln w="63500" cap="flat">
              <a:solidFill>
                <a:schemeClr val="accent1">
                  <a:satOff val="-6863"/>
                  <a:lumOff val="-16943"/>
                </a:schemeClr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/>
              </a:lvl1pPr>
            </a:lstStyle>
            <a:p>
              <a:pPr/>
              <a:r>
                <a:t>API GW</a:t>
              </a:r>
            </a:p>
          </p:txBody>
        </p:sp>
        <p:sp>
          <p:nvSpPr>
            <p:cNvPr id="245" name="CATALOGO"/>
            <p:cNvSpPr/>
            <p:nvPr/>
          </p:nvSpPr>
          <p:spPr>
            <a:xfrm>
              <a:off x="0" y="3781278"/>
              <a:ext cx="3091776" cy="1745558"/>
            </a:xfrm>
            <a:prstGeom prst="roundRect">
              <a:avLst>
                <a:gd name="adj" fmla="val 7656"/>
              </a:avLst>
            </a:prstGeom>
            <a:solidFill>
              <a:schemeClr val="accent1">
                <a:hueOff val="-181383"/>
                <a:satOff val="15108"/>
                <a:lumOff val="14987"/>
              </a:schemeClr>
            </a:solidFill>
            <a:ln w="63500" cap="flat">
              <a:solidFill>
                <a:schemeClr val="accent1">
                  <a:satOff val="-6863"/>
                  <a:lumOff val="-16943"/>
                </a:schemeClr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/>
              </a:lvl1pPr>
            </a:lstStyle>
            <a:p>
              <a:pPr/>
              <a:r>
                <a:t>CATALOGO</a:t>
              </a:r>
            </a:p>
          </p:txBody>
        </p:sp>
        <p:sp>
          <p:nvSpPr>
            <p:cNvPr id="246" name="BBDD"/>
            <p:cNvSpPr/>
            <p:nvPr/>
          </p:nvSpPr>
          <p:spPr>
            <a:xfrm>
              <a:off x="5486607" y="3781278"/>
              <a:ext cx="3091776" cy="1745558"/>
            </a:xfrm>
            <a:prstGeom prst="roundRect">
              <a:avLst>
                <a:gd name="adj" fmla="val 7656"/>
              </a:avLst>
            </a:prstGeom>
            <a:solidFill>
              <a:schemeClr val="accent1">
                <a:hueOff val="-181383"/>
                <a:satOff val="15108"/>
                <a:lumOff val="14987"/>
              </a:schemeClr>
            </a:solidFill>
            <a:ln w="63500" cap="flat">
              <a:solidFill>
                <a:schemeClr val="accent1">
                  <a:satOff val="-6863"/>
                  <a:lumOff val="-16943"/>
                </a:schemeClr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spcBef>
                  <a:spcPts val="0"/>
                </a:spcBef>
                <a:defRPr sz="3200"/>
              </a:lvl1pPr>
            </a:lstStyle>
            <a:p>
              <a:pPr/>
              <a:r>
                <a:t>BBDD</a:t>
              </a:r>
            </a:p>
          </p:txBody>
        </p:sp>
        <p:pic>
          <p:nvPicPr>
            <p:cNvPr id="247" name="docker.png" descr="dock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25870" y="1837220"/>
              <a:ext cx="1329976" cy="748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docker.png" descr="dock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544685" y="1837220"/>
              <a:ext cx="1329976" cy="748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docker.png" descr="dock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544685" y="5607709"/>
              <a:ext cx="1329976" cy="748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docker.png" descr="docker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0900" y="5557920"/>
              <a:ext cx="1329975" cy="748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container-registry.png" descr="container-registr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97370" y="1837220"/>
              <a:ext cx="1614643" cy="847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container-registry.png" descr="container-registr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471891" y="1837220"/>
              <a:ext cx="1614642" cy="847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container-registry.png" descr="container-registr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97370" y="5557920"/>
              <a:ext cx="1614643" cy="847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container-registry.png" descr="container-registr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471891" y="5657497"/>
              <a:ext cx="1614642" cy="8476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6" name="Línea"/>
          <p:cNvSpPr/>
          <p:nvPr/>
        </p:nvSpPr>
        <p:spPr>
          <a:xfrm>
            <a:off x="10714464" y="5852917"/>
            <a:ext cx="2442794" cy="1"/>
          </a:xfrm>
          <a:prstGeom prst="line">
            <a:avLst/>
          </a:prstGeom>
          <a:ln w="114300">
            <a:solidFill>
              <a:schemeClr val="accent1">
                <a:satOff val="-9155"/>
                <a:lumOff val="-3267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7" name="Línea"/>
          <p:cNvSpPr/>
          <p:nvPr/>
        </p:nvSpPr>
        <p:spPr>
          <a:xfrm flipV="1">
            <a:off x="10714464" y="6629724"/>
            <a:ext cx="2442794" cy="2269650"/>
          </a:xfrm>
          <a:prstGeom prst="line">
            <a:avLst/>
          </a:prstGeom>
          <a:ln w="114300">
            <a:solidFill>
              <a:schemeClr val="accent1">
                <a:satOff val="-9155"/>
                <a:lumOff val="-3267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8" name="Línea"/>
          <p:cNvSpPr/>
          <p:nvPr/>
        </p:nvSpPr>
        <p:spPr>
          <a:xfrm>
            <a:off x="13503965" y="6693743"/>
            <a:ext cx="1" cy="2141613"/>
          </a:xfrm>
          <a:prstGeom prst="line">
            <a:avLst/>
          </a:prstGeom>
          <a:ln w="114300">
            <a:solidFill>
              <a:schemeClr val="accent1">
                <a:satOff val="-9155"/>
                <a:lumOff val="-3267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Línea"/>
          <p:cNvSpPr/>
          <p:nvPr/>
        </p:nvSpPr>
        <p:spPr>
          <a:xfrm>
            <a:off x="7958702" y="6693743"/>
            <a:ext cx="1" cy="2141613"/>
          </a:xfrm>
          <a:prstGeom prst="line">
            <a:avLst/>
          </a:prstGeom>
          <a:ln w="114300">
            <a:solidFill>
              <a:schemeClr val="accent1">
                <a:satOff val="-9155"/>
                <a:lumOff val="-3267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62" name="Agrupar"/>
          <p:cNvGrpSpPr/>
          <p:nvPr/>
        </p:nvGrpSpPr>
        <p:grpSpPr>
          <a:xfrm>
            <a:off x="12835651" y="4607954"/>
            <a:ext cx="6294665" cy="7266771"/>
            <a:chOff x="0" y="0"/>
            <a:chExt cx="6294664" cy="7266769"/>
          </a:xfrm>
        </p:grpSpPr>
        <p:sp>
          <p:nvSpPr>
            <p:cNvPr id="260" name="Equipo 1"/>
            <p:cNvSpPr txBox="1"/>
            <p:nvPr/>
          </p:nvSpPr>
          <p:spPr>
            <a:xfrm>
              <a:off x="4080292" y="0"/>
              <a:ext cx="2214373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2600"/>
                  </a:solidFill>
                </a:defRPr>
              </a:lvl1pPr>
            </a:lstStyle>
            <a:p>
              <a:pPr/>
              <a:r>
                <a:t>Equipo 1</a:t>
              </a:r>
            </a:p>
          </p:txBody>
        </p:sp>
        <p:sp>
          <p:nvSpPr>
            <p:cNvPr id="261" name="Rectángulo"/>
            <p:cNvSpPr/>
            <p:nvPr/>
          </p:nvSpPr>
          <p:spPr>
            <a:xfrm>
              <a:off x="0" y="25399"/>
              <a:ext cx="3943749" cy="7241371"/>
            </a:xfrm>
            <a:prstGeom prst="rect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5" name="Agrupar"/>
          <p:cNvGrpSpPr/>
          <p:nvPr/>
        </p:nvGrpSpPr>
        <p:grpSpPr>
          <a:xfrm>
            <a:off x="4670712" y="8241339"/>
            <a:ext cx="6575982" cy="2806873"/>
            <a:chOff x="0" y="0"/>
            <a:chExt cx="6575980" cy="2806872"/>
          </a:xfrm>
        </p:grpSpPr>
        <p:sp>
          <p:nvSpPr>
            <p:cNvPr id="263" name="Equipo 3"/>
            <p:cNvSpPr txBox="1"/>
            <p:nvPr/>
          </p:nvSpPr>
          <p:spPr>
            <a:xfrm>
              <a:off x="0" y="0"/>
              <a:ext cx="221437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2600"/>
                  </a:solidFill>
                </a:defRPr>
              </a:lvl1pPr>
            </a:lstStyle>
            <a:p>
              <a:pPr/>
              <a:r>
                <a:t>Equipo 3</a:t>
              </a:r>
            </a:p>
          </p:txBody>
        </p:sp>
        <p:sp>
          <p:nvSpPr>
            <p:cNvPr id="264" name="Rectángulo"/>
            <p:cNvSpPr/>
            <p:nvPr/>
          </p:nvSpPr>
          <p:spPr>
            <a:xfrm>
              <a:off x="2330477" y="6955"/>
              <a:ext cx="4245504" cy="2799918"/>
            </a:xfrm>
            <a:prstGeom prst="rect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68" name="Agrupar"/>
          <p:cNvGrpSpPr/>
          <p:nvPr/>
        </p:nvGrpSpPr>
        <p:grpSpPr>
          <a:xfrm>
            <a:off x="4670712" y="4607954"/>
            <a:ext cx="6575982" cy="2895462"/>
            <a:chOff x="0" y="0"/>
            <a:chExt cx="6575980" cy="2895460"/>
          </a:xfrm>
        </p:grpSpPr>
        <p:sp>
          <p:nvSpPr>
            <p:cNvPr id="266" name="Equipo 2"/>
            <p:cNvSpPr txBox="1"/>
            <p:nvPr/>
          </p:nvSpPr>
          <p:spPr>
            <a:xfrm>
              <a:off x="0" y="0"/>
              <a:ext cx="2214372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2600"/>
                  </a:solidFill>
                </a:defRPr>
              </a:lvl1pPr>
            </a:lstStyle>
            <a:p>
              <a:pPr/>
              <a:r>
                <a:t>Equipo 2</a:t>
              </a:r>
            </a:p>
          </p:txBody>
        </p:sp>
        <p:sp>
          <p:nvSpPr>
            <p:cNvPr id="267" name="Rectángulo"/>
            <p:cNvSpPr/>
            <p:nvPr/>
          </p:nvSpPr>
          <p:spPr>
            <a:xfrm>
              <a:off x="2330477" y="95544"/>
              <a:ext cx="4245504" cy="2799917"/>
            </a:xfrm>
            <a:prstGeom prst="rect">
              <a:avLst/>
            </a:prstGeom>
            <a:noFill/>
            <a:ln w="508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5"/>
      <p:bldP build="whole" bldLvl="1" animBg="1" rev="0" advAuto="0" spid="268" grpId="7"/>
      <p:bldP build="whole" bldLvl="1" animBg="1" rev="0" advAuto="0" spid="257" grpId="4"/>
      <p:bldP build="whole" bldLvl="1" animBg="1" rev="0" advAuto="0" spid="256" grpId="2"/>
      <p:bldP build="whole" bldLvl="1" animBg="1" rev="0" advAuto="0" spid="255" grpId="1"/>
      <p:bldP build="whole" bldLvl="1" animBg="1" rev="0" advAuto="0" spid="262" grpId="6"/>
      <p:bldP build="whole" bldLvl="1" animBg="1" rev="0" advAuto="0" spid="265" grpId="8"/>
      <p:bldP build="whole" bldLvl="1" animBg="1" rev="0" advAuto="0" spid="258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53585F"/>
      </a:dk1>
      <a:lt1>
        <a:srgbClr val="5F3E0C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6_DynamicWavesLight">
  <a:themeElements>
    <a:clrScheme name="36_DynamicWaves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6_DynamicWaves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6_DynamicWaves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